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32"/>
  </p:notesMasterIdLst>
  <p:sldIdLst>
    <p:sldId id="257" r:id="rId6"/>
    <p:sldId id="259" r:id="rId7"/>
    <p:sldId id="262" r:id="rId8"/>
    <p:sldId id="260" r:id="rId9"/>
    <p:sldId id="282" r:id="rId10"/>
    <p:sldId id="263" r:id="rId11"/>
    <p:sldId id="264" r:id="rId12"/>
    <p:sldId id="265" r:id="rId13"/>
    <p:sldId id="267" r:id="rId14"/>
    <p:sldId id="266" r:id="rId15"/>
    <p:sldId id="281" r:id="rId16"/>
    <p:sldId id="269" r:id="rId17"/>
    <p:sldId id="283" r:id="rId18"/>
    <p:sldId id="270" r:id="rId19"/>
    <p:sldId id="271" r:id="rId20"/>
    <p:sldId id="272" r:id="rId21"/>
    <p:sldId id="273" r:id="rId22"/>
    <p:sldId id="274" r:id="rId23"/>
    <p:sldId id="275" r:id="rId24"/>
    <p:sldId id="276" r:id="rId25"/>
    <p:sldId id="277" r:id="rId26"/>
    <p:sldId id="278" r:id="rId27"/>
    <p:sldId id="279" r:id="rId28"/>
    <p:sldId id="261" r:id="rId29"/>
    <p:sldId id="280" r:id="rId30"/>
    <p:sldId id="268" r:id="rId31"/>
  </p:sldIdLst>
  <p:sldSz cx="9144000" cy="51482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997D"/>
    <a:srgbClr val="0023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04" autoAdjust="0"/>
  </p:normalViewPr>
  <p:slideViewPr>
    <p:cSldViewPr snapToGrid="0">
      <p:cViewPr varScale="1">
        <p:scale>
          <a:sx n="146" d="100"/>
          <a:sy n="146" d="100"/>
        </p:scale>
        <p:origin x="630" y="120"/>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834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Eline opent en geeft het woord. | Dank je wel, Eline. Goedemorgen allemaal, welkom. Mijn naam is John Smits. Ik ben zelf jarenlang controller geweest en tegenwoordig help ik finance professionals om slimmer te werken met AI, en vooral met Copilot in Excel. | Eén verwachting meteen helder: dit is een Excel-webinar, maar de focus ligt op hoe Copilot je als assistent helpt bij je dagelijkse Excel-werk.</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Eerst leg ik kort uit wat AI eigenlijk is. Daarna het verschil tussen Copilot Basic en Copilot Premium - belangrijk, want dat bepaalt wat jij morgen zelf al kunt. Vervolgens de drie onderwerpen die we beloofd hebben. En vanaf ongeveer half tien ga ik live aan de slag in Excel. | Zet je vragen gerust in de chat. Robbert houdt die bij en legt er tussendoor een paar aan mij voor.</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Eerst even de basis, want de voorkennis in deze groep verschilt - en dat is prima. | Drie dingen moet je onthouden. Eén: AI kent jouw cijfers niet vanzelf. Twee: AI rekent niet zoals Excel rekent. Drie: AI klinkt altijd even zelfverzekerd - ook als het fout zit. | Daarom mijn stelling voor vandaag: Copilot is je assistent. Jij blijft de controller. Jij tekent ervoor.</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vraag die er voor jullie het meest toe doet: welke Copilot heb ik eigenlijk? Grofweg twee smaken, en in deze groep zitten ze allebei. | Basic: gratis chatvenster, bestand bijvoegen en bevragen - maar niet in Excel zelf. Premium: zit in Excel, kijkt mee naar je tabel en schrijft direct in je werkblad. | Voor iedereen met Basic: blijf erbij - in de demo laat ik allebei de sporen zien.</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0B94B-8305-D27C-CC47-B5D270168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108C9-8D0A-2F19-431F-88395D3D804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C9AA9AC-3AEB-6905-F6A0-965459A25E8B}"/>
              </a:ext>
            </a:extLst>
          </p:cNvPr>
          <p:cNvSpPr>
            <a:spLocks noGrp="1"/>
          </p:cNvSpPr>
          <p:nvPr>
            <p:ph type="body" sz="quarter" idx="3"/>
          </p:nvPr>
        </p:nvSpPr>
        <p:spPr/>
        <p:txBody>
          <a:bodyPr/>
          <a:lstStyle/>
          <a:p>
            <a:r>
              <a:t>De vraag die er voor jullie het meest toe doet: welke Copilot heb ik eigenlijk? Grofweg twee smaken, en in deze groep zitten ze allebei. | Basic: gratis chatvenster, bestand bijvoegen en bevragen - maar niet in Excel zelf. Premium: zit in Excel, kijkt mee naar je tabel en schrijft direct in je werkblad. | Voor iedereen met Basic: blijf erbij - in de demo laat ik allebei de sporen zien.</a:t>
            </a:r>
          </a:p>
        </p:txBody>
      </p:sp>
      <p:sp>
        <p:nvSpPr>
          <p:cNvPr id="4" name="Slide Number Placeholder 3">
            <a:extLst>
              <a:ext uri="{FF2B5EF4-FFF2-40B4-BE49-F238E27FC236}">
                <a16:creationId xmlns:a16="http://schemas.microsoft.com/office/drawing/2014/main" id="{649BB5AE-7784-3080-96C3-7A1AFA16D956}"/>
              </a:ext>
            </a:extLst>
          </p:cNvPr>
          <p:cNvSpPr>
            <a:spLocks noGrp="1"/>
          </p:cNvSpPr>
          <p:nvPr>
            <p:ph type="sldNum" sz="quarter" idx="5"/>
          </p:nvPr>
        </p:nvSpPr>
        <p:spPr/>
      </p:sp>
    </p:spTree>
    <p:extLst>
      <p:ext uri="{BB962C8B-B14F-4D97-AF65-F5344CB8AC3E}">
        <p14:creationId xmlns:p14="http://schemas.microsoft.com/office/powerpoint/2010/main" val="1930661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Back-upslide voor vragenmoment 1. | Robbert, welke vragen zijn er tot nu toe binnengekomen? | Verwacht: welke licentie heb ik, wat kost Premium, mag dit van onze IT. Bij de kostenvraag: dat verschilt per abonnement - vraag het na bij je IT-beheerder.</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Eén: hoe AI je ondersteunt in je dagelijkse Excel-werk. Denk aan de klusjes die tijd vreten. Een formule die je niet paraat hebt: typ in gewone taal wat je wilt. Andersom werkt ook: leg deze formule uit - antwoord in normale mensentaal. Data opschonen. En teksten.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Twee: welke analyses en rapportages sneller kunnen. Copilot maakt in seconden een draaitabel of grafiek. Het signaleert uitschieters en trends die je zelf pas na een uur zou zien. Het eerste ruwe werk gaat van een uur naar minuten.</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Drie: wanneer Copilot waarde toevoegt - en wanneer je kritisch moet blijven. Vuistregel: waarde bij het eerste ruwe werk - verkennen, opzetten, samenvatten. Kritisch bij alles wat naar buiten gaat of waar een beslissing op rust. Controleer als het werk van een stagiair: steekproef, totalen natellen, bron erbij. Dat laat ik in de demo ook zien.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Het verschil tussen een bruikbaar en een waardeloos antwoord zit meestal niet in Copilot, maar in jouw opdracht. Vaste formule, vijf letters: R-T-I-O-C. | Zesde element: het controlecriterium - zeg vooraf waaraan het antwoord moet voldoen. In de NIVE-training komt dit in elk hoofdstuk terug. | Straks in de demo: live het verschil tussen een prompt zonder en met deze opbouw. | Daarna vragenmoment 2: Robbert, wat is er binnengekomen?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Genoeg gepraat - we gaan het gewoon doen. Oefenbedrijf Meridiaan Kantoormeubelen, fictieve meubelfabrikant, zevenhonderd transactieregels. | Twee spelregels: vaste opdrachten die je na afloop meekrijgt, en we laten ook zien wat er misgaat. | Ik deel nu mijn scherm - hierna volgen de demo-sheets D1 t/m D11.</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33A9F-41B4-7790-D5A6-FD2AF1042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B722E-DA3C-B5ED-5C15-A2F0424A9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CEF0F2-ACD3-A0F9-D9F9-3315861E5FB2}"/>
              </a:ext>
            </a:extLst>
          </p:cNvPr>
          <p:cNvSpPr>
            <a:spLocks noGrp="1"/>
          </p:cNvSpPr>
          <p:nvPr>
            <p:ph type="body" idx="1"/>
          </p:nvPr>
        </p:nvSpPr>
        <p:spPr/>
        <p:txBody>
          <a:bodyPr/>
          <a:lstStyle/>
          <a:p>
            <a:r>
              <a:rPr lang="en-US" dirty="0"/>
              <a:t>Genoeg gepraat - we gaan het gewoon doen. Ik gebruik een oefenbedrijf: Meridiaan Kantoormeubelen, een fictieve meubelfabrikant met een verkoopbestand van zo'n zevenhonderd transactieregels. Twee spelregels: ik werk met vaste opdrachten die je na afloop meekrijgt, en ik laat ook zien wat er misgaat. | Alles wat ik nu laat zien, staat precies zo in de sheets die je na afloop krijgt - je kunt deze hele oefening dus vanmiddag zelf naspelen.</a:t>
            </a:r>
          </a:p>
        </p:txBody>
      </p:sp>
      <p:sp>
        <p:nvSpPr>
          <p:cNvPr id="4" name="Slide Number Placeholder 3">
            <a:extLst>
              <a:ext uri="{FF2B5EF4-FFF2-40B4-BE49-F238E27FC236}">
                <a16:creationId xmlns:a16="http://schemas.microsoft.com/office/drawing/2014/main" id="{D5708D9C-9303-C1EA-E8FB-003EA8A840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7809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60D4C-1CCC-8B4B-B809-D880C6EE5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25178-979A-D9A4-2627-C926B950BC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2CF775-0350-E5B3-344E-F7586CF5600D}"/>
              </a:ext>
            </a:extLst>
          </p:cNvPr>
          <p:cNvSpPr>
            <a:spLocks noGrp="1"/>
          </p:cNvSpPr>
          <p:nvPr>
            <p:ph type="body" idx="1"/>
          </p:nvPr>
        </p:nvSpPr>
        <p:spPr/>
        <p:txBody>
          <a:bodyPr/>
          <a:lstStyle/>
          <a:p>
            <a:r>
              <a:rPr lang="en-US" dirty="0"/>
              <a:t>Genoeg gepraat - we gaan het gewoon doen. Ik gebruik een oefenbedrijf: Meridiaan Kantoormeubelen, een fictieve meubelfabrikant met een verkoopbestand van zo'n zevenhonderd transactieregels. Twee spelregels: ik werk met vaste opdrachten die je na afloop meekrijgt, en ik laat ook zien wat er misgaat. | Alles wat ik nu laat zien, staat precies zo in de sheets die je na afloop krijgt - je kunt deze hele oefening dus vanmiddag zelf naspelen.</a:t>
            </a:r>
          </a:p>
        </p:txBody>
      </p:sp>
      <p:sp>
        <p:nvSpPr>
          <p:cNvPr id="4" name="Slide Number Placeholder 3">
            <a:extLst>
              <a:ext uri="{FF2B5EF4-FFF2-40B4-BE49-F238E27FC236}">
                <a16:creationId xmlns:a16="http://schemas.microsoft.com/office/drawing/2014/main" id="{3815FAD4-80FF-6583-F286-17BDCBCF3B0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8197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is het Premium-spoor. Ik open Copilot via het zoekvak bovenin: ik typ Copilot en kies Chatten met Copilot. Bij sommigen van jullie zit er gewoon een Copilot-knop in het lint - zelfde functie. Het paneel opent rechts en kijkt mee naar deze tabel. Voor iedereen met Basic: blijf kijken, jouw spoor komt zo. PROMPT 1 hardop voorlezen terwijl je typt.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Kijk - binnen een paar seconden een eerste verkenning van zevenhonderd regels. Dit is precies het soort ruwe werk waar Copilot goed in is: niet het eindantwoord, wel een startpunt.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2 intypen en verzenden.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je hier ziet: ik heb geen veld gesleept. Ik heb gezegd wat ik wil, Copilot bepaalt hoe. En het resultaat staat gewoon in mijn werkblad - dat is het verschil met Basic. Zie je die hekjes in de cellen? Copilot maakt de draaitabel, maar de kolommen zijn te smal. Een klik op AutoAanpassen en het staat strak: Copilot doet het werk, jij doet de afwerking.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 laat ik je zien waarom die promptformule van net ertoe doet. Eerst doe ik het zoals de meeste mensen het de eerste keer doen: Maak een grafiek. | Kijk wat er gebeurt: ik krijg helemaal geen grafiek. Copilot legt de vraag bij mij terug - Welke grafiek wilt u maken? - met vier keuzeopties, want hij moet raden. Een vage opdracht kost je dus altijd een extra ronde. Dit is geen fout van Copilot. Als jij tegen een stagiair zegt maak een grafiek, krijg je precies hetzelfde probleem.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 dezelfde vraag, maar dan volgens R-T-I-O-C. | Zelfde Copilot, zelfde data - totaal ander resultaat. Rol, taak, input, output: het staat er allemaal in. Dit is de vaardigheid die het verschil maakt, en die is gewoon te leren.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 nu het spoor voor iedereen zonder betaalde licentie. Ik ga naar Copilot Chat in de browser, voeg hetzelfde bestand bij via Cloudbestanden bijvoegen, en typ PROMPT 4.</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Zie je het verschil? Een keurige tabel, met exact dezelfde bedragen als net in Excel. Maar kijk naar mijn derde vraag: ik vroeg om de drie grootste klanten - en die staan helemaal niet in dit bestand. Copilot zegt dat eerlijk, in plaats van iets te verzinnen. Dat had ik expres zo gedaan: vraag eens naar iets wat niet in je data zit. En let op: het antwoord staat in de chat, niet in mijn werkblad - zelf overnemen en controleren.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 slot het belangrijkste onderdeel van vandaag. Ik vraag Copilot om een berekening en reken het na met een SOM.ALS-formule op de brondata. Vandaag klopt het. Maar het punt is: dat wist ik pas na deze controle. Dit is het controlecriterium uit de formule: vooraf bepalen hoe je gaat natellen. Copilot is je assistent - jij blijft de controller, jij tekent ervoor. Als je een zin onthoudt van vanochtend, laat het die zijn.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was mijn demo. Samenvattend: Copilot helpt je bij het ruwe werk - verkennen, opzetten, samenvatten. Het oordeel blijft van jou. Begin morgen klein: pak een eigen bestand, stel er drie vragen aan, en controleer de antwoorden. Dan merk je vanzelf waar het jou tijd oplevert. | Robbert, aan jou de laatste vragen - en de afsluiting.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Dat was mijn demo. Samenvattend: Copilot helpt bij het ruwe werk - het oordeel blijft van jou. Begin morgen klein: pak één eigen bestand, stel er drie vragen aan, en controleer de antwoorden. | Robbert, aan jou de laatste vragen - en de afsluiting. | Dank jullie wel voor je aandacht, en veel succes met je eerste eigen experimenten!</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20B7A-6234-86A1-5E2D-C2AF6EFAB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19C18-67E5-7A59-8305-841100F40C2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2676533-BC43-99BE-BEA6-67D3D9C82897}"/>
              </a:ext>
            </a:extLst>
          </p:cNvPr>
          <p:cNvSpPr>
            <a:spLocks noGrp="1"/>
          </p:cNvSpPr>
          <p:nvPr>
            <p:ph type="body" sz="quarter" idx="3"/>
          </p:nvPr>
        </p:nvSpPr>
        <p:spPr/>
        <p:txBody>
          <a:bodyPr/>
          <a:lstStyle/>
          <a:p>
            <a:r>
              <a:t>Slotsheet voor Robbert: hij toont de QR-code naar de NIVE-site met de trainingspagina en noemt de geplande edities/datum. QR-code en definitieve datum invullen zodra bekend (check met Robbert/NIVE).</a:t>
            </a:r>
          </a:p>
        </p:txBody>
      </p:sp>
      <p:sp>
        <p:nvSpPr>
          <p:cNvPr id="4" name="Slide Number Placeholder 3">
            <a:extLst>
              <a:ext uri="{FF2B5EF4-FFF2-40B4-BE49-F238E27FC236}">
                <a16:creationId xmlns:a16="http://schemas.microsoft.com/office/drawing/2014/main" id="{E5E3BC98-932B-BA8B-1DA0-DF338E6FF51A}"/>
              </a:ext>
            </a:extLst>
          </p:cNvPr>
          <p:cNvSpPr>
            <a:spLocks noGrp="1"/>
          </p:cNvSpPr>
          <p:nvPr>
            <p:ph type="sldNum" sz="quarter" idx="5"/>
          </p:nvPr>
        </p:nvSpPr>
        <p:spPr/>
      </p:sp>
    </p:spTree>
    <p:extLst>
      <p:ext uri="{BB962C8B-B14F-4D97-AF65-F5344CB8AC3E}">
        <p14:creationId xmlns:p14="http://schemas.microsoft.com/office/powerpoint/2010/main" val="4179103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Slotsheet voor Robbert: hij toont de QR-code naar de NIVE-site met de trainingspagina en noemt de geplande edities/datum. QR-code en definitieve datum invullen zodra bekend (check met Robbert/NIVE).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ina 1">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193AF7E-BD84-6016-0CA4-3D2095A62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6383"/>
            <a:ext cx="9144000" cy="5145023"/>
          </a:xfrm>
          <a:prstGeom prst="rect">
            <a:avLst/>
          </a:prstGeom>
        </p:spPr>
      </p:pic>
      <p:sp>
        <p:nvSpPr>
          <p:cNvPr id="2" name="Title 1"/>
          <p:cNvSpPr>
            <a:spLocks noGrp="1"/>
          </p:cNvSpPr>
          <p:nvPr>
            <p:ph type="ctrTitle" hasCustomPrompt="1"/>
          </p:nvPr>
        </p:nvSpPr>
        <p:spPr>
          <a:xfrm>
            <a:off x="1150881" y="1491917"/>
            <a:ext cx="6604332" cy="518892"/>
          </a:xfrm>
          <a:prstGeom prst="rect">
            <a:avLst/>
          </a:prstGeom>
        </p:spPr>
        <p:txBody>
          <a:bodyPr lIns="0" tIns="0" rIns="0" bIns="0" anchor="b">
            <a:normAutofit/>
          </a:bodyPr>
          <a:lstStyle>
            <a:lvl1pPr algn="l">
              <a:defRPr sz="3600" b="1">
                <a:solidFill>
                  <a:schemeClr val="bg1"/>
                </a:solidFill>
                <a:latin typeface="CircularXX" panose="020B0804010101010104" pitchFamily="34" charset="0"/>
                <a:cs typeface="CircularXX" panose="020B0804010101010104" pitchFamily="34" charset="0"/>
              </a:defRPr>
            </a:lvl1pPr>
          </a:lstStyle>
          <a:p>
            <a:br>
              <a:rPr lang="en-US" dirty="0"/>
            </a:br>
            <a:br>
              <a:rPr lang="en-US" dirty="0"/>
            </a:br>
            <a:br>
              <a:rPr lang="en-US" dirty="0"/>
            </a:br>
            <a:br>
              <a:rPr lang="en-US" dirty="0"/>
            </a:br>
            <a:endParaRPr lang="en-US" dirty="0"/>
          </a:p>
        </p:txBody>
      </p:sp>
      <p:sp>
        <p:nvSpPr>
          <p:cNvPr id="3" name="Subtitle 2"/>
          <p:cNvSpPr>
            <a:spLocks noGrp="1"/>
          </p:cNvSpPr>
          <p:nvPr>
            <p:ph type="subTitle" idx="1"/>
          </p:nvPr>
        </p:nvSpPr>
        <p:spPr>
          <a:xfrm>
            <a:off x="1143000" y="2215297"/>
            <a:ext cx="6858000" cy="330832"/>
          </a:xfrm>
          <a:prstGeom prst="rect">
            <a:avLst/>
          </a:prstGeom>
        </p:spPr>
        <p:txBody>
          <a:bodyPr lIns="0" tIns="0" rIns="0" bIns="0">
            <a:noAutofit/>
          </a:bodyPr>
          <a:lstStyle>
            <a:lvl1pPr marL="0" indent="0" algn="l">
              <a:buNone/>
              <a:defRPr sz="3000" b="1">
                <a:solidFill>
                  <a:schemeClr val="bg1"/>
                </a:solidFill>
                <a:latin typeface="CircularXX" panose="020B0804010101010104" pitchFamily="34" charset="0"/>
                <a:cs typeface="CircularXX" panose="020B08040101010101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dirty="0"/>
          </a:p>
        </p:txBody>
      </p:sp>
      <p:sp>
        <p:nvSpPr>
          <p:cNvPr id="13" name="Text Placeholder 2">
            <a:extLst>
              <a:ext uri="{FF2B5EF4-FFF2-40B4-BE49-F238E27FC236}">
                <a16:creationId xmlns:a16="http://schemas.microsoft.com/office/drawing/2014/main" id="{6724E275-7C82-571F-AAD4-DAEC0B01B74A}"/>
              </a:ext>
            </a:extLst>
          </p:cNvPr>
          <p:cNvSpPr>
            <a:spLocks noGrp="1"/>
          </p:cNvSpPr>
          <p:nvPr>
            <p:ph type="body" idx="10"/>
          </p:nvPr>
        </p:nvSpPr>
        <p:spPr>
          <a:xfrm>
            <a:off x="1150880" y="3017965"/>
            <a:ext cx="6857999" cy="330832"/>
          </a:xfrm>
          <a:prstGeom prst="rect">
            <a:avLst/>
          </a:prstGeom>
        </p:spPr>
        <p:txBody>
          <a:bodyPr lIns="0" tIns="0" rIns="0" bIns="0" anchor="b">
            <a:normAutofit/>
          </a:bodyPr>
          <a:lstStyle>
            <a:lvl1pPr marL="0" indent="0">
              <a:buNone/>
              <a:defRPr sz="2000" b="1">
                <a:solidFill>
                  <a:schemeClr val="bg1"/>
                </a:solidFill>
                <a:latin typeface="CircularXX" panose="020B0804010101010104" pitchFamily="34" charset="0"/>
                <a:cs typeface="CircularXX" panose="020B08040101010101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endParaRPr lang="nl-NL" dirty="0"/>
          </a:p>
        </p:txBody>
      </p:sp>
    </p:spTree>
    <p:extLst>
      <p:ext uri="{BB962C8B-B14F-4D97-AF65-F5344CB8AC3E}">
        <p14:creationId xmlns:p14="http://schemas.microsoft.com/office/powerpoint/2010/main" val="1039360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ina 2">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E201E42-C7C3-BC9C-C536-01B0B0C305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619"/>
            <a:ext cx="9144000" cy="5145023"/>
          </a:xfrm>
          <a:prstGeom prst="rect">
            <a:avLst/>
          </a:prstGeom>
        </p:spPr>
      </p:pic>
      <p:sp>
        <p:nvSpPr>
          <p:cNvPr id="2" name="Title 1"/>
          <p:cNvSpPr>
            <a:spLocks noGrp="1"/>
          </p:cNvSpPr>
          <p:nvPr>
            <p:ph type="title" hasCustomPrompt="1"/>
          </p:nvPr>
        </p:nvSpPr>
        <p:spPr>
          <a:xfrm>
            <a:off x="1204091" y="1340069"/>
            <a:ext cx="7380233" cy="567625"/>
          </a:xfrm>
          <a:prstGeom prst="rect">
            <a:avLst/>
          </a:prstGeom>
        </p:spPr>
        <p:txBody>
          <a:bodyPr lIns="0" tIns="0" rIns="0" bIns="0">
            <a:normAutofit/>
          </a:bodyPr>
          <a:lstStyle>
            <a:lvl1pPr>
              <a:defRPr sz="4000" b="1">
                <a:solidFill>
                  <a:srgbClr val="B6997D"/>
                </a:solidFill>
                <a:latin typeface="CircularXX" panose="020B0804010101010104" pitchFamily="34" charset="0"/>
                <a:cs typeface="CircularXX" panose="020B0804010101010104" pitchFamily="34" charset="0"/>
              </a:defRPr>
            </a:lvl1pPr>
          </a:lstStyle>
          <a:p>
            <a:r>
              <a:rPr lang="nl-NL" dirty="0"/>
              <a:t>Titel tussenpagina</a:t>
            </a:r>
            <a:endParaRPr lang="en-US" dirty="0"/>
          </a:p>
        </p:txBody>
      </p:sp>
    </p:spTree>
    <p:extLst>
      <p:ext uri="{BB962C8B-B14F-4D97-AF65-F5344CB8AC3E}">
        <p14:creationId xmlns:p14="http://schemas.microsoft.com/office/powerpoint/2010/main" val="3478920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ina 3">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E201E42-C7C3-BC9C-C536-01B0B0C305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619"/>
            <a:ext cx="9143998" cy="5145023"/>
          </a:xfrm>
          <a:prstGeom prst="rect">
            <a:avLst/>
          </a:prstGeom>
        </p:spPr>
      </p:pic>
      <p:sp>
        <p:nvSpPr>
          <p:cNvPr id="2" name="Title 1"/>
          <p:cNvSpPr>
            <a:spLocks noGrp="1"/>
          </p:cNvSpPr>
          <p:nvPr>
            <p:ph type="title" hasCustomPrompt="1"/>
          </p:nvPr>
        </p:nvSpPr>
        <p:spPr>
          <a:xfrm>
            <a:off x="1204091" y="1213945"/>
            <a:ext cx="7380233" cy="283779"/>
          </a:xfrm>
          <a:prstGeom prst="rect">
            <a:avLst/>
          </a:prstGeom>
        </p:spPr>
        <p:txBody>
          <a:bodyPr lIns="0" tIns="0" rIns="0" bIns="0">
            <a:normAutofit/>
          </a:bodyPr>
          <a:lstStyle>
            <a:lvl1pPr>
              <a:defRPr sz="1800" b="1">
                <a:solidFill>
                  <a:srgbClr val="B6997D"/>
                </a:solidFill>
                <a:latin typeface="CircularXX" panose="020B0804010101010104" pitchFamily="34" charset="0"/>
                <a:cs typeface="CircularXX" panose="020B0804010101010104" pitchFamily="34" charset="0"/>
              </a:defRPr>
            </a:lvl1pPr>
          </a:lstStyle>
          <a:p>
            <a:r>
              <a:rPr lang="nl-NL" dirty="0"/>
              <a:t>Titel van dit hoofdstuk</a:t>
            </a:r>
            <a:endParaRPr lang="en-US" dirty="0"/>
          </a:p>
        </p:txBody>
      </p:sp>
      <p:sp>
        <p:nvSpPr>
          <p:cNvPr id="4" name="Text Placeholder 3">
            <a:extLst>
              <a:ext uri="{FF2B5EF4-FFF2-40B4-BE49-F238E27FC236}">
                <a16:creationId xmlns:a16="http://schemas.microsoft.com/office/drawing/2014/main" id="{F2365D1E-2365-0FFD-6E9F-DE381503400E}"/>
              </a:ext>
            </a:extLst>
          </p:cNvPr>
          <p:cNvSpPr>
            <a:spLocks noGrp="1"/>
          </p:cNvSpPr>
          <p:nvPr>
            <p:ph type="body" sz="half" idx="2" hasCustomPrompt="1"/>
          </p:nvPr>
        </p:nvSpPr>
        <p:spPr>
          <a:xfrm>
            <a:off x="1204090" y="1717899"/>
            <a:ext cx="7380233" cy="2861338"/>
          </a:xfrm>
          <a:prstGeom prst="rect">
            <a:avLst/>
          </a:prstGeom>
        </p:spPr>
        <p:txBody>
          <a:bodyPr lIns="0" tIns="0" rIns="0" bIns="0">
            <a:noAutofit/>
          </a:bodyPr>
          <a:lstStyle>
            <a:lvl1pPr marL="0" indent="0">
              <a:lnSpc>
                <a:spcPts val="2100"/>
              </a:lnSpc>
              <a:spcBef>
                <a:spcPts val="0"/>
              </a:spcBef>
              <a:buNone/>
              <a:defRPr sz="1200" b="0">
                <a:solidFill>
                  <a:srgbClr val="00236A"/>
                </a:solidFill>
                <a:latin typeface="CircularXX Book" panose="020B0504010101010104" pitchFamily="34" charset="0"/>
                <a:cs typeface="CircularXX Book" panose="020B05040101010101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R="0" algn="l" rtl="0"/>
            <a:r>
              <a:rPr lang="nl-NL" dirty="0" err="1"/>
              <a:t>Agni</a:t>
            </a:r>
            <a:r>
              <a:rPr lang="nl-NL" dirty="0"/>
              <a:t> </a:t>
            </a:r>
            <a:r>
              <a:rPr lang="nl-NL" dirty="0" err="1"/>
              <a:t>doluptae</a:t>
            </a:r>
            <a:r>
              <a:rPr lang="nl-NL" dirty="0"/>
              <a:t> dis re </a:t>
            </a:r>
            <a:r>
              <a:rPr lang="nl-NL" dirty="0" err="1"/>
              <a:t>poressum</a:t>
            </a:r>
            <a:r>
              <a:rPr lang="nl-NL" dirty="0"/>
              <a:t> que </a:t>
            </a:r>
            <a:r>
              <a:rPr lang="nl-NL" dirty="0" err="1"/>
              <a:t>omnisquae</a:t>
            </a:r>
            <a:r>
              <a:rPr lang="nl-NL" dirty="0"/>
              <a:t> </a:t>
            </a:r>
            <a:r>
              <a:rPr lang="nl-NL" dirty="0" err="1"/>
              <a:t>num</a:t>
            </a:r>
            <a:r>
              <a:rPr lang="nl-NL" dirty="0"/>
              <a:t> fuga. </a:t>
            </a:r>
            <a:r>
              <a:rPr lang="nl-NL" dirty="0" err="1"/>
              <a:t>Ibus</a:t>
            </a:r>
            <a:r>
              <a:rPr lang="nl-NL" dirty="0"/>
              <a:t> </a:t>
            </a:r>
            <a:r>
              <a:rPr lang="nl-NL" dirty="0" err="1"/>
              <a:t>estio</a:t>
            </a:r>
            <a:r>
              <a:rPr lang="nl-NL" dirty="0"/>
              <a:t> </a:t>
            </a:r>
            <a:r>
              <a:rPr lang="nl-NL" dirty="0" err="1"/>
              <a:t>bea</a:t>
            </a:r>
            <a:r>
              <a:rPr lang="nl-NL" dirty="0"/>
              <a:t> </a:t>
            </a:r>
            <a:r>
              <a:rPr lang="nl-NL" dirty="0" err="1"/>
              <a:t>quodit</a:t>
            </a:r>
            <a:r>
              <a:rPr lang="nl-NL" dirty="0"/>
              <a:t> </a:t>
            </a:r>
            <a:r>
              <a:rPr lang="nl-NL" dirty="0" err="1"/>
              <a:t>aut</a:t>
            </a:r>
            <a:r>
              <a:rPr lang="nl-NL" dirty="0"/>
              <a:t> ut </a:t>
            </a:r>
            <a:r>
              <a:rPr lang="nl-NL" dirty="0" err="1"/>
              <a:t>hitatur</a:t>
            </a:r>
            <a:r>
              <a:rPr lang="nl-NL" dirty="0"/>
              <a:t> </a:t>
            </a:r>
            <a:r>
              <a:rPr lang="nl-NL" dirty="0" err="1"/>
              <a:t>santi</a:t>
            </a:r>
            <a:r>
              <a:rPr lang="nl-NL" dirty="0"/>
              <a:t> </a:t>
            </a:r>
            <a:r>
              <a:rPr lang="nl-NL" dirty="0" err="1"/>
              <a:t>qui</a:t>
            </a:r>
            <a:r>
              <a:rPr lang="nl-NL" dirty="0"/>
              <a:t> </a:t>
            </a:r>
            <a:r>
              <a:rPr lang="nl-NL" dirty="0" err="1"/>
              <a:t>autatem</a:t>
            </a:r>
            <a:r>
              <a:rPr lang="nl-NL" dirty="0"/>
              <a:t> as </a:t>
            </a:r>
            <a:r>
              <a:rPr lang="nl-NL" dirty="0" err="1"/>
              <a:t>delit</a:t>
            </a:r>
            <a:r>
              <a:rPr lang="nl-NL" dirty="0"/>
              <a:t> </a:t>
            </a:r>
            <a:r>
              <a:rPr lang="nl-NL" dirty="0" err="1"/>
              <a:t>quam</a:t>
            </a:r>
            <a:r>
              <a:rPr lang="nl-NL" dirty="0"/>
              <a:t> que </a:t>
            </a:r>
            <a:r>
              <a:rPr lang="nl-NL" dirty="0" err="1"/>
              <a:t>volorerum</a:t>
            </a:r>
            <a:r>
              <a:rPr lang="nl-NL" dirty="0"/>
              <a:t> </a:t>
            </a:r>
            <a:r>
              <a:rPr lang="nl-NL" dirty="0" err="1"/>
              <a:t>quam</a:t>
            </a:r>
            <a:r>
              <a:rPr lang="nl-NL" dirty="0"/>
              <a:t> es si </a:t>
            </a:r>
            <a:r>
              <a:rPr lang="nl-NL" dirty="0" err="1"/>
              <a:t>dolorit</a:t>
            </a:r>
            <a:r>
              <a:rPr lang="nl-NL" dirty="0"/>
              <a:t> et </a:t>
            </a:r>
            <a:r>
              <a:rPr lang="nl-NL" dirty="0" err="1"/>
              <a:t>facepudia</a:t>
            </a:r>
            <a:r>
              <a:rPr lang="nl-NL" dirty="0"/>
              <a:t> </a:t>
            </a:r>
            <a:r>
              <a:rPr lang="nl-NL" dirty="0" err="1"/>
              <a:t>doluptat</a:t>
            </a:r>
            <a:r>
              <a:rPr lang="nl-NL" dirty="0"/>
              <a:t> </a:t>
            </a:r>
            <a:r>
              <a:rPr lang="nl-NL" dirty="0" err="1"/>
              <a:t>quident</a:t>
            </a:r>
            <a:r>
              <a:rPr lang="nl-NL" dirty="0"/>
              <a:t> </a:t>
            </a:r>
            <a:r>
              <a:rPr lang="nl-NL" dirty="0" err="1"/>
              <a:t>poribus</a:t>
            </a:r>
            <a:r>
              <a:rPr lang="nl-NL" dirty="0"/>
              <a:t> que </a:t>
            </a:r>
            <a:r>
              <a:rPr lang="nl-NL" dirty="0" err="1"/>
              <a:t>dempore</a:t>
            </a:r>
            <a:r>
              <a:rPr lang="nl-NL" dirty="0"/>
              <a:t> </a:t>
            </a:r>
            <a:r>
              <a:rPr lang="nl-NL" dirty="0" err="1"/>
              <a:t>ctatur</a:t>
            </a:r>
            <a:r>
              <a:rPr lang="nl-NL" dirty="0"/>
              <a:t> </a:t>
            </a:r>
            <a:r>
              <a:rPr lang="nl-NL" dirty="0" err="1"/>
              <a:t>animi</a:t>
            </a:r>
            <a:r>
              <a:rPr lang="nl-NL" dirty="0"/>
              <a:t>, </a:t>
            </a:r>
            <a:r>
              <a:rPr lang="nl-NL" dirty="0" err="1"/>
              <a:t>essitate</a:t>
            </a:r>
            <a:r>
              <a:rPr lang="nl-NL" dirty="0"/>
              <a:t> et </a:t>
            </a:r>
            <a:r>
              <a:rPr lang="nl-NL" dirty="0" err="1"/>
              <a:t>quas</a:t>
            </a:r>
            <a:r>
              <a:rPr lang="nl-NL" dirty="0"/>
              <a:t> </a:t>
            </a:r>
            <a:r>
              <a:rPr lang="nl-NL" dirty="0" err="1"/>
              <a:t>eos</a:t>
            </a:r>
            <a:r>
              <a:rPr lang="nl-NL" dirty="0"/>
              <a:t> </a:t>
            </a:r>
            <a:r>
              <a:rPr lang="nl-NL" dirty="0" err="1"/>
              <a:t>qui</a:t>
            </a:r>
            <a:r>
              <a:rPr lang="nl-NL" dirty="0"/>
              <a:t> </a:t>
            </a:r>
            <a:r>
              <a:rPr lang="nl-NL" dirty="0" err="1"/>
              <a:t>totae</a:t>
            </a:r>
            <a:r>
              <a:rPr lang="nl-NL" dirty="0"/>
              <a:t>. </a:t>
            </a:r>
            <a:r>
              <a:rPr lang="nl-NL" dirty="0" err="1"/>
              <a:t>Nequam</a:t>
            </a:r>
            <a:r>
              <a:rPr lang="nl-NL" dirty="0"/>
              <a:t> </a:t>
            </a:r>
            <a:r>
              <a:rPr lang="nl-NL" dirty="0" err="1"/>
              <a:t>ute</a:t>
            </a:r>
            <a:r>
              <a:rPr lang="nl-NL" dirty="0"/>
              <a:t> </a:t>
            </a:r>
            <a:r>
              <a:rPr lang="nl-NL" dirty="0" err="1"/>
              <a:t>volorporeic</a:t>
            </a:r>
            <a:r>
              <a:rPr lang="nl-NL" dirty="0"/>
              <a:t> </a:t>
            </a:r>
            <a:r>
              <a:rPr lang="nl-NL" dirty="0" err="1"/>
              <a:t>to</a:t>
            </a:r>
            <a:r>
              <a:rPr lang="nl-NL" dirty="0"/>
              <a:t> </a:t>
            </a:r>
            <a:r>
              <a:rPr lang="nl-NL" dirty="0" err="1"/>
              <a:t>quam</a:t>
            </a:r>
            <a:r>
              <a:rPr lang="nl-NL" dirty="0"/>
              <a:t> </a:t>
            </a:r>
            <a:r>
              <a:rPr lang="nl-NL" dirty="0" err="1"/>
              <a:t>restrum</a:t>
            </a:r>
            <a:r>
              <a:rPr lang="nl-NL" dirty="0"/>
              <a:t>, te </a:t>
            </a:r>
            <a:r>
              <a:rPr lang="nl-NL" dirty="0" err="1"/>
              <a:t>pelit</a:t>
            </a:r>
            <a:r>
              <a:rPr lang="nl-NL" dirty="0"/>
              <a:t> vent et </a:t>
            </a:r>
            <a:r>
              <a:rPr lang="nl-NL" dirty="0" err="1"/>
              <a:t>ipiderum</a:t>
            </a:r>
            <a:r>
              <a:rPr lang="nl-NL" dirty="0"/>
              <a:t> </a:t>
            </a:r>
            <a:r>
              <a:rPr lang="nl-NL" dirty="0" err="1"/>
              <a:t>quundeb</a:t>
            </a:r>
            <a:r>
              <a:rPr lang="nl-NL" dirty="0"/>
              <a:t> </a:t>
            </a:r>
            <a:r>
              <a:rPr lang="nl-NL" dirty="0" err="1"/>
              <a:t>itatur</a:t>
            </a:r>
            <a:r>
              <a:rPr lang="nl-NL" dirty="0"/>
              <a:t>, cum </a:t>
            </a:r>
            <a:r>
              <a:rPr lang="nl-NL" dirty="0" err="1"/>
              <a:t>inctatur</a:t>
            </a:r>
            <a:r>
              <a:rPr lang="nl-NL" dirty="0"/>
              <a:t> repro et </a:t>
            </a:r>
            <a:r>
              <a:rPr lang="nl-NL" dirty="0" err="1"/>
              <a:t>aut</a:t>
            </a:r>
            <a:r>
              <a:rPr lang="nl-NL" dirty="0"/>
              <a:t> </a:t>
            </a:r>
            <a:r>
              <a:rPr lang="nl-NL" dirty="0" err="1"/>
              <a:t>ide</a:t>
            </a:r>
            <a:r>
              <a:rPr lang="nl-NL" dirty="0"/>
              <a:t> </a:t>
            </a:r>
            <a:r>
              <a:rPr lang="nl-NL" dirty="0" err="1"/>
              <a:t>sin</a:t>
            </a:r>
            <a:r>
              <a:rPr lang="nl-NL" dirty="0"/>
              <a:t> </a:t>
            </a:r>
            <a:r>
              <a:rPr lang="nl-NL" dirty="0" err="1"/>
              <a:t>nonsedis</a:t>
            </a:r>
            <a:r>
              <a:rPr lang="nl-NL" dirty="0"/>
              <a:t> </a:t>
            </a:r>
            <a:r>
              <a:rPr lang="nl-NL" dirty="0" err="1"/>
              <a:t>quia</a:t>
            </a:r>
            <a:r>
              <a:rPr lang="nl-NL" dirty="0"/>
              <a:t> </a:t>
            </a:r>
            <a:r>
              <a:rPr lang="nl-NL" dirty="0" err="1"/>
              <a:t>il</a:t>
            </a:r>
            <a:r>
              <a:rPr lang="nl-NL" dirty="0"/>
              <a:t> ex et </a:t>
            </a:r>
            <a:r>
              <a:rPr lang="nl-NL" dirty="0" err="1"/>
              <a:t>aut</a:t>
            </a:r>
            <a:r>
              <a:rPr lang="nl-NL" dirty="0"/>
              <a:t> </a:t>
            </a:r>
            <a:r>
              <a:rPr lang="nl-NL" dirty="0" err="1"/>
              <a:t>haris</a:t>
            </a:r>
            <a:r>
              <a:rPr lang="nl-NL" dirty="0"/>
              <a:t> </a:t>
            </a:r>
            <a:r>
              <a:rPr lang="nl-NL" dirty="0" err="1"/>
              <a:t>est</a:t>
            </a:r>
            <a:r>
              <a:rPr lang="nl-NL" dirty="0"/>
              <a:t>, </a:t>
            </a:r>
            <a:r>
              <a:rPr lang="nl-NL" dirty="0" err="1"/>
              <a:t>quaeped</a:t>
            </a:r>
            <a:r>
              <a:rPr lang="nl-NL" dirty="0"/>
              <a:t> </a:t>
            </a:r>
            <a:r>
              <a:rPr lang="nl-NL" dirty="0" err="1"/>
              <a:t>itaque</a:t>
            </a:r>
            <a:r>
              <a:rPr lang="nl-NL" dirty="0"/>
              <a:t> </a:t>
            </a:r>
            <a:r>
              <a:rPr lang="nl-NL" dirty="0" err="1"/>
              <a:t>alis</a:t>
            </a:r>
            <a:r>
              <a:rPr lang="nl-NL" dirty="0"/>
              <a:t> es </a:t>
            </a:r>
            <a:r>
              <a:rPr lang="nl-NL" dirty="0" err="1"/>
              <a:t>aut</a:t>
            </a:r>
            <a:r>
              <a:rPr lang="nl-NL" dirty="0"/>
              <a:t> </a:t>
            </a:r>
            <a:r>
              <a:rPr lang="nl-NL" dirty="0" err="1"/>
              <a:t>quam</a:t>
            </a:r>
            <a:r>
              <a:rPr lang="nl-NL" dirty="0"/>
              <a:t> </a:t>
            </a:r>
            <a:r>
              <a:rPr lang="nl-NL" dirty="0" err="1"/>
              <a:t>voluptatio</a:t>
            </a:r>
            <a:r>
              <a:rPr lang="nl-NL" dirty="0"/>
              <a:t> </a:t>
            </a:r>
            <a:r>
              <a:rPr lang="nl-NL" dirty="0" err="1"/>
              <a:t>desci</a:t>
            </a:r>
            <a:r>
              <a:rPr lang="nl-NL" dirty="0"/>
              <a:t> </a:t>
            </a:r>
            <a:r>
              <a:rPr lang="nl-NL" dirty="0" err="1"/>
              <a:t>num</a:t>
            </a:r>
            <a:r>
              <a:rPr lang="nl-NL" dirty="0"/>
              <a:t> re, </a:t>
            </a:r>
            <a:r>
              <a:rPr lang="nl-NL" dirty="0" err="1"/>
              <a:t>eos</a:t>
            </a:r>
            <a:r>
              <a:rPr lang="nl-NL" dirty="0"/>
              <a:t> </a:t>
            </a:r>
            <a:r>
              <a:rPr lang="nl-NL" dirty="0" err="1"/>
              <a:t>escipsUga</a:t>
            </a:r>
            <a:r>
              <a:rPr lang="nl-NL" dirty="0"/>
              <a:t>. </a:t>
            </a:r>
            <a:r>
              <a:rPr lang="nl-NL" dirty="0" err="1"/>
              <a:t>Quam</a:t>
            </a:r>
            <a:r>
              <a:rPr lang="nl-NL" dirty="0"/>
              <a:t> </a:t>
            </a:r>
            <a:r>
              <a:rPr lang="nl-NL" dirty="0" err="1"/>
              <a:t>dolori</a:t>
            </a:r>
            <a:r>
              <a:rPr lang="nl-NL" dirty="0"/>
              <a:t> </a:t>
            </a:r>
            <a:r>
              <a:rPr lang="nl-NL" dirty="0" err="1"/>
              <a:t>dolorios</a:t>
            </a:r>
            <a:r>
              <a:rPr lang="nl-NL" dirty="0"/>
              <a:t> </a:t>
            </a:r>
            <a:r>
              <a:rPr lang="nl-NL" dirty="0" err="1"/>
              <a:t>sinvent</a:t>
            </a:r>
            <a:r>
              <a:rPr lang="nl-NL" dirty="0"/>
              <a:t>.</a:t>
            </a:r>
          </a:p>
          <a:p>
            <a:pPr marR="0" algn="l" rtl="0"/>
            <a:r>
              <a:rPr lang="nl-NL" dirty="0" err="1"/>
              <a:t>Tur</a:t>
            </a:r>
            <a:r>
              <a:rPr lang="nl-NL" dirty="0"/>
              <a:t> </a:t>
            </a:r>
            <a:r>
              <a:rPr lang="nl-NL" dirty="0" err="1"/>
              <a:t>aliqui</a:t>
            </a:r>
            <a:r>
              <a:rPr lang="nl-NL" dirty="0"/>
              <a:t> </a:t>
            </a:r>
            <a:r>
              <a:rPr lang="nl-NL" dirty="0" err="1"/>
              <a:t>beribea</a:t>
            </a:r>
            <a:r>
              <a:rPr lang="nl-NL" dirty="0"/>
              <a:t> </a:t>
            </a:r>
            <a:r>
              <a:rPr lang="nl-NL" dirty="0" err="1"/>
              <a:t>rcipid</a:t>
            </a:r>
            <a:r>
              <a:rPr lang="nl-NL" dirty="0"/>
              <a:t> </a:t>
            </a:r>
            <a:r>
              <a:rPr lang="nl-NL" dirty="0" err="1"/>
              <a:t>magnis</a:t>
            </a:r>
            <a:r>
              <a:rPr lang="nl-NL" dirty="0"/>
              <a:t> as </a:t>
            </a:r>
            <a:r>
              <a:rPr lang="nl-NL" dirty="0" err="1"/>
              <a:t>accat</a:t>
            </a:r>
            <a:r>
              <a:rPr lang="nl-NL" dirty="0"/>
              <a:t>.</a:t>
            </a:r>
          </a:p>
          <a:p>
            <a:pPr marR="0" algn="l" rtl="0"/>
            <a:endParaRPr lang="nl-NL" dirty="0"/>
          </a:p>
          <a:p>
            <a:pPr marR="0" algn="l" rtl="0"/>
            <a:r>
              <a:rPr lang="nl-NL" dirty="0" err="1"/>
              <a:t>Ovitati</a:t>
            </a:r>
            <a:r>
              <a:rPr lang="nl-NL" dirty="0"/>
              <a:t> </a:t>
            </a:r>
            <a:r>
              <a:rPr lang="nl-NL" dirty="0" err="1"/>
              <a:t>beribus</a:t>
            </a:r>
            <a:r>
              <a:rPr lang="nl-NL" dirty="0"/>
              <a:t> </a:t>
            </a:r>
            <a:r>
              <a:rPr lang="nl-NL" dirty="0" err="1"/>
              <a:t>moluptas</a:t>
            </a:r>
            <a:r>
              <a:rPr lang="nl-NL" dirty="0"/>
              <a:t> </a:t>
            </a:r>
            <a:r>
              <a:rPr lang="nl-NL" dirty="0" err="1"/>
              <a:t>repudam</a:t>
            </a:r>
            <a:r>
              <a:rPr lang="nl-NL" dirty="0"/>
              <a:t> dunt re, </a:t>
            </a:r>
            <a:r>
              <a:rPr lang="nl-NL" dirty="0" err="1"/>
              <a:t>consed</a:t>
            </a:r>
            <a:r>
              <a:rPr lang="nl-NL" dirty="0"/>
              <a:t> et </a:t>
            </a:r>
            <a:r>
              <a:rPr lang="nl-NL" dirty="0" err="1"/>
              <a:t>volupis</a:t>
            </a:r>
            <a:r>
              <a:rPr lang="nl-NL" dirty="0"/>
              <a:t> ra </a:t>
            </a:r>
            <a:r>
              <a:rPr lang="nl-NL" dirty="0" err="1"/>
              <a:t>necta</a:t>
            </a:r>
            <a:r>
              <a:rPr lang="nl-NL" dirty="0"/>
              <a:t> </a:t>
            </a:r>
            <a:r>
              <a:rPr lang="nl-NL" dirty="0" err="1"/>
              <a:t>aliam</a:t>
            </a:r>
            <a:r>
              <a:rPr lang="nl-NL" dirty="0"/>
              <a:t> es </a:t>
            </a:r>
            <a:r>
              <a:rPr lang="nl-NL" dirty="0" err="1"/>
              <a:t>prorestiis</a:t>
            </a:r>
            <a:r>
              <a:rPr lang="nl-NL" dirty="0"/>
              <a:t> </a:t>
            </a:r>
            <a:r>
              <a:rPr lang="nl-NL" dirty="0" err="1"/>
              <a:t>sequae</a:t>
            </a:r>
            <a:r>
              <a:rPr lang="nl-NL" dirty="0"/>
              <a:t> </a:t>
            </a:r>
            <a:r>
              <a:rPr lang="nl-NL" dirty="0" err="1"/>
              <a:t>eius</a:t>
            </a:r>
            <a:r>
              <a:rPr lang="nl-NL" dirty="0"/>
              <a:t>, </a:t>
            </a:r>
            <a:r>
              <a:rPr lang="nl-NL" dirty="0" err="1"/>
              <a:t>aut</a:t>
            </a:r>
            <a:r>
              <a:rPr lang="nl-NL" dirty="0"/>
              <a:t> dit ex </a:t>
            </a:r>
            <a:r>
              <a:rPr lang="nl-NL" dirty="0" err="1"/>
              <a:t>est</a:t>
            </a:r>
            <a:r>
              <a:rPr lang="nl-NL" dirty="0"/>
              <a:t> </a:t>
            </a:r>
            <a:r>
              <a:rPr lang="nl-NL" dirty="0" err="1"/>
              <a:t>archite</a:t>
            </a:r>
            <a:r>
              <a:rPr lang="nl-NL" dirty="0"/>
              <a:t> </a:t>
            </a:r>
            <a:r>
              <a:rPr lang="nl-NL" dirty="0" err="1"/>
              <a:t>ndunt</a:t>
            </a:r>
            <a:r>
              <a:rPr lang="nl-NL" dirty="0"/>
              <a:t>, </a:t>
            </a:r>
            <a:r>
              <a:rPr lang="nl-NL" dirty="0" err="1"/>
              <a:t>quunti</a:t>
            </a:r>
            <a:r>
              <a:rPr lang="nl-NL" dirty="0"/>
              <a:t> </a:t>
            </a:r>
            <a:r>
              <a:rPr lang="nl-NL" dirty="0" err="1"/>
              <a:t>alibusdae</a:t>
            </a:r>
            <a:r>
              <a:rPr lang="nl-NL" dirty="0"/>
              <a:t> </a:t>
            </a:r>
            <a:r>
              <a:rPr lang="nl-NL" dirty="0" err="1"/>
              <a:t>nimet</a:t>
            </a:r>
            <a:r>
              <a:rPr lang="nl-NL" dirty="0"/>
              <a:t> </a:t>
            </a:r>
            <a:r>
              <a:rPr lang="nl-NL" dirty="0" err="1"/>
              <a:t>volorenem</a:t>
            </a:r>
            <a:r>
              <a:rPr lang="nl-NL" dirty="0"/>
              <a:t> </a:t>
            </a:r>
            <a:r>
              <a:rPr lang="nl-NL" dirty="0" err="1"/>
              <a:t>dolenim</a:t>
            </a:r>
            <a:r>
              <a:rPr lang="nl-NL" dirty="0"/>
              <a:t> </a:t>
            </a:r>
            <a:r>
              <a:rPr lang="nl-NL" dirty="0" err="1"/>
              <a:t>dolupit</a:t>
            </a:r>
            <a:r>
              <a:rPr lang="nl-NL" dirty="0"/>
              <a:t>, nam sa </a:t>
            </a:r>
            <a:r>
              <a:rPr lang="nl-NL" dirty="0" err="1"/>
              <a:t>aut</a:t>
            </a:r>
            <a:r>
              <a:rPr lang="nl-NL" dirty="0"/>
              <a:t> </a:t>
            </a:r>
            <a:r>
              <a:rPr lang="nl-NL" dirty="0" err="1"/>
              <a:t>optia</a:t>
            </a:r>
            <a:r>
              <a:rPr lang="nl-NL" dirty="0"/>
              <a:t> </a:t>
            </a:r>
            <a:r>
              <a:rPr lang="nl-NL" dirty="0" err="1"/>
              <a:t>dolupta</a:t>
            </a:r>
            <a:r>
              <a:rPr lang="nl-NL" dirty="0"/>
              <a:t> </a:t>
            </a:r>
            <a:r>
              <a:rPr lang="nl-NL" dirty="0" err="1"/>
              <a:t>ute</a:t>
            </a:r>
            <a:r>
              <a:rPr lang="nl-NL" dirty="0"/>
              <a:t> </a:t>
            </a:r>
            <a:r>
              <a:rPr lang="nl-NL" dirty="0" err="1"/>
              <a:t>volorporeic</a:t>
            </a:r>
            <a:r>
              <a:rPr lang="nl-NL" dirty="0"/>
              <a:t> </a:t>
            </a:r>
            <a:r>
              <a:rPr lang="nl-NL" dirty="0" err="1"/>
              <a:t>to</a:t>
            </a:r>
            <a:r>
              <a:rPr lang="nl-NL" dirty="0"/>
              <a:t> </a:t>
            </a:r>
            <a:r>
              <a:rPr lang="nl-NL" dirty="0" err="1"/>
              <a:t>quam</a:t>
            </a:r>
            <a:r>
              <a:rPr lang="nl-NL" dirty="0"/>
              <a:t> </a:t>
            </a:r>
            <a:r>
              <a:rPr lang="nl-NL" dirty="0" err="1"/>
              <a:t>restrum</a:t>
            </a:r>
            <a:r>
              <a:rPr lang="nl-NL" dirty="0"/>
              <a:t>, te </a:t>
            </a:r>
            <a:r>
              <a:rPr lang="nl-NL" dirty="0" err="1"/>
              <a:t>pelit</a:t>
            </a:r>
            <a:r>
              <a:rPr lang="nl-NL" dirty="0"/>
              <a:t> vent et </a:t>
            </a:r>
            <a:r>
              <a:rPr lang="nl-NL" dirty="0" err="1"/>
              <a:t>ipiderum</a:t>
            </a:r>
            <a:r>
              <a:rPr lang="nl-NL" dirty="0"/>
              <a:t> </a:t>
            </a:r>
            <a:r>
              <a:rPr lang="nl-NL" dirty="0" err="1"/>
              <a:t>quundeb</a:t>
            </a:r>
            <a:r>
              <a:rPr lang="nl-NL" dirty="0"/>
              <a:t> </a:t>
            </a:r>
            <a:r>
              <a:rPr lang="nl-NL" dirty="0" err="1"/>
              <a:t>itatur</a:t>
            </a:r>
            <a:r>
              <a:rPr lang="nl-NL" dirty="0"/>
              <a:t>, cum </a:t>
            </a:r>
            <a:r>
              <a:rPr lang="nl-NL" dirty="0" err="1"/>
              <a:t>inctatur</a:t>
            </a:r>
            <a:r>
              <a:rPr lang="nl-NL" dirty="0"/>
              <a:t> repro et </a:t>
            </a:r>
            <a:r>
              <a:rPr lang="nl-NL" dirty="0" err="1"/>
              <a:t>aut</a:t>
            </a:r>
            <a:r>
              <a:rPr lang="nl-NL" dirty="0"/>
              <a:t>.</a:t>
            </a:r>
          </a:p>
        </p:txBody>
      </p:sp>
    </p:spTree>
    <p:extLst>
      <p:ext uri="{BB962C8B-B14F-4D97-AF65-F5344CB8AC3E}">
        <p14:creationId xmlns:p14="http://schemas.microsoft.com/office/powerpoint/2010/main" val="3522507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ina 4">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E201E42-C7C3-BC9C-C536-01B0B0C305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619"/>
            <a:ext cx="9143998" cy="5145022"/>
          </a:xfrm>
          <a:prstGeom prst="rect">
            <a:avLst/>
          </a:prstGeom>
        </p:spPr>
      </p:pic>
      <p:sp>
        <p:nvSpPr>
          <p:cNvPr id="2" name="Title 1"/>
          <p:cNvSpPr>
            <a:spLocks noGrp="1"/>
          </p:cNvSpPr>
          <p:nvPr>
            <p:ph type="title" hasCustomPrompt="1"/>
          </p:nvPr>
        </p:nvSpPr>
        <p:spPr>
          <a:xfrm>
            <a:off x="1204091" y="1213945"/>
            <a:ext cx="7380233" cy="283779"/>
          </a:xfrm>
          <a:prstGeom prst="rect">
            <a:avLst/>
          </a:prstGeom>
        </p:spPr>
        <p:txBody>
          <a:bodyPr lIns="0" tIns="0" rIns="0" bIns="0">
            <a:normAutofit/>
          </a:bodyPr>
          <a:lstStyle>
            <a:lvl1pPr>
              <a:defRPr sz="1800" b="1">
                <a:solidFill>
                  <a:srgbClr val="B6997D"/>
                </a:solidFill>
                <a:latin typeface="CircularXX" panose="020B0804010101010104" pitchFamily="34" charset="0"/>
                <a:cs typeface="CircularXX" panose="020B0804010101010104" pitchFamily="34" charset="0"/>
              </a:defRPr>
            </a:lvl1pPr>
          </a:lstStyle>
          <a:p>
            <a:r>
              <a:rPr lang="nl-NL" dirty="0"/>
              <a:t>Titel van dit hoofdstuk</a:t>
            </a:r>
            <a:endParaRPr lang="en-US" dirty="0"/>
          </a:p>
        </p:txBody>
      </p:sp>
      <p:sp>
        <p:nvSpPr>
          <p:cNvPr id="4" name="Text Placeholder 3">
            <a:extLst>
              <a:ext uri="{FF2B5EF4-FFF2-40B4-BE49-F238E27FC236}">
                <a16:creationId xmlns:a16="http://schemas.microsoft.com/office/drawing/2014/main" id="{F2365D1E-2365-0FFD-6E9F-DE381503400E}"/>
              </a:ext>
            </a:extLst>
          </p:cNvPr>
          <p:cNvSpPr>
            <a:spLocks noGrp="1"/>
          </p:cNvSpPr>
          <p:nvPr>
            <p:ph type="body" sz="half" idx="2" hasCustomPrompt="1"/>
          </p:nvPr>
        </p:nvSpPr>
        <p:spPr>
          <a:xfrm>
            <a:off x="1204091" y="1717899"/>
            <a:ext cx="3470386" cy="2861338"/>
          </a:xfrm>
          <a:prstGeom prst="rect">
            <a:avLst/>
          </a:prstGeom>
        </p:spPr>
        <p:txBody>
          <a:bodyPr lIns="0" tIns="0" rIns="0" bIns="0">
            <a:noAutofit/>
          </a:bodyPr>
          <a:lstStyle>
            <a:lvl1pPr marL="0" indent="0">
              <a:lnSpc>
                <a:spcPts val="2100"/>
              </a:lnSpc>
              <a:spcBef>
                <a:spcPts val="0"/>
              </a:spcBef>
              <a:buNone/>
              <a:defRPr sz="1200" b="0">
                <a:solidFill>
                  <a:srgbClr val="00236A"/>
                </a:solidFill>
                <a:latin typeface="CircularXX Book" panose="020B0504010101010104" pitchFamily="34" charset="0"/>
                <a:cs typeface="CircularXX Book" panose="020B05040101010101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R="0" algn="l" rtl="0"/>
            <a:r>
              <a:rPr lang="nl-NL" dirty="0" err="1"/>
              <a:t>Agni</a:t>
            </a:r>
            <a:r>
              <a:rPr lang="nl-NL" dirty="0"/>
              <a:t> </a:t>
            </a:r>
            <a:r>
              <a:rPr lang="nl-NL" dirty="0" err="1"/>
              <a:t>doluptae</a:t>
            </a:r>
            <a:r>
              <a:rPr lang="nl-NL" dirty="0"/>
              <a:t> dis re </a:t>
            </a:r>
            <a:r>
              <a:rPr lang="nl-NL" dirty="0" err="1"/>
              <a:t>poressum</a:t>
            </a:r>
            <a:r>
              <a:rPr lang="nl-NL" dirty="0"/>
              <a:t> que </a:t>
            </a:r>
            <a:r>
              <a:rPr lang="nl-NL" dirty="0" err="1"/>
              <a:t>omnisquae</a:t>
            </a:r>
            <a:r>
              <a:rPr lang="nl-NL" dirty="0"/>
              <a:t> </a:t>
            </a:r>
            <a:r>
              <a:rPr lang="nl-NL" dirty="0" err="1"/>
              <a:t>num</a:t>
            </a:r>
            <a:r>
              <a:rPr lang="nl-NL" dirty="0"/>
              <a:t> fuga. </a:t>
            </a:r>
            <a:r>
              <a:rPr lang="nl-NL" dirty="0" err="1"/>
              <a:t>Ibus</a:t>
            </a:r>
            <a:r>
              <a:rPr lang="nl-NL" dirty="0"/>
              <a:t> </a:t>
            </a:r>
            <a:r>
              <a:rPr lang="nl-NL" dirty="0" err="1"/>
              <a:t>estio</a:t>
            </a:r>
            <a:r>
              <a:rPr lang="nl-NL" dirty="0"/>
              <a:t> </a:t>
            </a:r>
            <a:r>
              <a:rPr lang="nl-NL" dirty="0" err="1"/>
              <a:t>bea</a:t>
            </a:r>
            <a:r>
              <a:rPr lang="nl-NL" dirty="0"/>
              <a:t> </a:t>
            </a:r>
            <a:r>
              <a:rPr lang="nl-NL" dirty="0" err="1"/>
              <a:t>quodit</a:t>
            </a:r>
            <a:r>
              <a:rPr lang="nl-NL" dirty="0"/>
              <a:t> </a:t>
            </a:r>
            <a:r>
              <a:rPr lang="nl-NL" dirty="0" err="1"/>
              <a:t>aut</a:t>
            </a:r>
            <a:r>
              <a:rPr lang="nl-NL" dirty="0"/>
              <a:t> ut </a:t>
            </a:r>
            <a:r>
              <a:rPr lang="nl-NL" dirty="0" err="1"/>
              <a:t>hitatur</a:t>
            </a:r>
            <a:r>
              <a:rPr lang="nl-NL" dirty="0"/>
              <a:t> </a:t>
            </a:r>
            <a:r>
              <a:rPr lang="nl-NL" dirty="0" err="1"/>
              <a:t>santi</a:t>
            </a:r>
            <a:r>
              <a:rPr lang="nl-NL" dirty="0"/>
              <a:t> </a:t>
            </a:r>
            <a:r>
              <a:rPr lang="nl-NL" dirty="0" err="1"/>
              <a:t>qui</a:t>
            </a:r>
            <a:r>
              <a:rPr lang="nl-NL" dirty="0"/>
              <a:t> </a:t>
            </a:r>
            <a:r>
              <a:rPr lang="nl-NL" dirty="0" err="1"/>
              <a:t>autatem</a:t>
            </a:r>
            <a:r>
              <a:rPr lang="nl-NL" dirty="0"/>
              <a:t> as </a:t>
            </a:r>
            <a:r>
              <a:rPr lang="nl-NL" dirty="0" err="1"/>
              <a:t>delit</a:t>
            </a:r>
            <a:r>
              <a:rPr lang="nl-NL" dirty="0"/>
              <a:t> </a:t>
            </a:r>
            <a:r>
              <a:rPr lang="nl-NL" dirty="0" err="1"/>
              <a:t>quam</a:t>
            </a:r>
            <a:r>
              <a:rPr lang="nl-NL" dirty="0"/>
              <a:t> que </a:t>
            </a:r>
            <a:r>
              <a:rPr lang="nl-NL" dirty="0" err="1"/>
              <a:t>volorerum</a:t>
            </a:r>
            <a:r>
              <a:rPr lang="nl-NL" dirty="0"/>
              <a:t> </a:t>
            </a:r>
            <a:r>
              <a:rPr lang="nl-NL" dirty="0" err="1"/>
              <a:t>quam</a:t>
            </a:r>
            <a:r>
              <a:rPr lang="nl-NL" dirty="0"/>
              <a:t> es si </a:t>
            </a:r>
            <a:r>
              <a:rPr lang="nl-NL" dirty="0" err="1"/>
              <a:t>dolorit</a:t>
            </a:r>
            <a:r>
              <a:rPr lang="nl-NL" dirty="0"/>
              <a:t> et </a:t>
            </a:r>
            <a:r>
              <a:rPr lang="nl-NL" dirty="0" err="1"/>
              <a:t>facepudia</a:t>
            </a:r>
            <a:r>
              <a:rPr lang="nl-NL" dirty="0"/>
              <a:t> </a:t>
            </a:r>
            <a:r>
              <a:rPr lang="nl-NL" dirty="0" err="1"/>
              <a:t>doluptat</a:t>
            </a:r>
            <a:r>
              <a:rPr lang="nl-NL" dirty="0"/>
              <a:t> </a:t>
            </a:r>
            <a:r>
              <a:rPr lang="nl-NL" dirty="0" err="1"/>
              <a:t>quident</a:t>
            </a:r>
            <a:r>
              <a:rPr lang="nl-NL" dirty="0"/>
              <a:t> </a:t>
            </a:r>
            <a:r>
              <a:rPr lang="nl-NL" dirty="0" err="1"/>
              <a:t>poribus</a:t>
            </a:r>
            <a:r>
              <a:rPr lang="nl-NL" dirty="0"/>
              <a:t> que </a:t>
            </a:r>
            <a:r>
              <a:rPr lang="nl-NL" dirty="0" err="1"/>
              <a:t>dempore</a:t>
            </a:r>
            <a:r>
              <a:rPr lang="nl-NL" dirty="0"/>
              <a:t> </a:t>
            </a:r>
            <a:r>
              <a:rPr lang="nl-NL" dirty="0" err="1"/>
              <a:t>ctatur</a:t>
            </a:r>
            <a:r>
              <a:rPr lang="nl-NL" dirty="0"/>
              <a:t> </a:t>
            </a:r>
            <a:r>
              <a:rPr lang="nl-NL" dirty="0" err="1"/>
              <a:t>animi</a:t>
            </a:r>
            <a:r>
              <a:rPr lang="nl-NL" dirty="0"/>
              <a:t>, </a:t>
            </a:r>
            <a:r>
              <a:rPr lang="nl-NL" dirty="0" err="1"/>
              <a:t>essitate</a:t>
            </a:r>
            <a:r>
              <a:rPr lang="nl-NL" dirty="0"/>
              <a:t> et </a:t>
            </a:r>
            <a:r>
              <a:rPr lang="nl-NL" dirty="0" err="1"/>
              <a:t>quas</a:t>
            </a:r>
            <a:r>
              <a:rPr lang="nl-NL" dirty="0"/>
              <a:t> </a:t>
            </a:r>
            <a:r>
              <a:rPr lang="nl-NL" dirty="0" err="1"/>
              <a:t>eos</a:t>
            </a:r>
            <a:r>
              <a:rPr lang="nl-NL" dirty="0"/>
              <a:t> </a:t>
            </a:r>
            <a:r>
              <a:rPr lang="nl-NL" dirty="0" err="1"/>
              <a:t>qui</a:t>
            </a:r>
            <a:r>
              <a:rPr lang="nl-NL" dirty="0"/>
              <a:t> </a:t>
            </a:r>
            <a:r>
              <a:rPr lang="nl-NL" dirty="0" err="1"/>
              <a:t>totae</a:t>
            </a:r>
            <a:r>
              <a:rPr lang="nl-NL" dirty="0"/>
              <a:t>. </a:t>
            </a:r>
            <a:r>
              <a:rPr lang="nl-NL" dirty="0" err="1"/>
              <a:t>Nequam</a:t>
            </a:r>
            <a:r>
              <a:rPr lang="nl-NL" dirty="0"/>
              <a:t> </a:t>
            </a:r>
            <a:r>
              <a:rPr lang="nl-NL" dirty="0" err="1"/>
              <a:t>ute</a:t>
            </a:r>
            <a:r>
              <a:rPr lang="nl-NL" dirty="0"/>
              <a:t> </a:t>
            </a:r>
            <a:r>
              <a:rPr lang="nl-NL" dirty="0" err="1"/>
              <a:t>volorporeic</a:t>
            </a:r>
            <a:r>
              <a:rPr lang="nl-NL" dirty="0"/>
              <a:t> </a:t>
            </a:r>
            <a:r>
              <a:rPr lang="nl-NL" dirty="0" err="1"/>
              <a:t>to</a:t>
            </a:r>
            <a:r>
              <a:rPr lang="nl-NL" dirty="0"/>
              <a:t> </a:t>
            </a:r>
            <a:r>
              <a:rPr lang="nl-NL" dirty="0" err="1"/>
              <a:t>quam</a:t>
            </a:r>
            <a:r>
              <a:rPr lang="nl-NL" dirty="0"/>
              <a:t> </a:t>
            </a:r>
            <a:r>
              <a:rPr lang="nl-NL" dirty="0" err="1"/>
              <a:t>restrum</a:t>
            </a:r>
            <a:r>
              <a:rPr lang="nl-NL" dirty="0"/>
              <a:t>, te </a:t>
            </a:r>
            <a:r>
              <a:rPr lang="nl-NL" dirty="0" err="1"/>
              <a:t>pelit</a:t>
            </a:r>
            <a:r>
              <a:rPr lang="nl-NL" dirty="0"/>
              <a:t> vent et </a:t>
            </a:r>
            <a:r>
              <a:rPr lang="nl-NL" dirty="0" err="1"/>
              <a:t>ipiderum</a:t>
            </a:r>
            <a:r>
              <a:rPr lang="nl-NL" dirty="0"/>
              <a:t> </a:t>
            </a:r>
            <a:r>
              <a:rPr lang="nl-NL" dirty="0" err="1"/>
              <a:t>quundeb</a:t>
            </a:r>
            <a:r>
              <a:rPr lang="nl-NL" dirty="0"/>
              <a:t> </a:t>
            </a:r>
            <a:r>
              <a:rPr lang="nl-NL" dirty="0" err="1"/>
              <a:t>itatur</a:t>
            </a:r>
            <a:r>
              <a:rPr lang="nl-NL" dirty="0"/>
              <a:t>, cum </a:t>
            </a:r>
            <a:r>
              <a:rPr lang="nl-NL" dirty="0" err="1"/>
              <a:t>inctatur</a:t>
            </a:r>
            <a:r>
              <a:rPr lang="nl-NL" dirty="0"/>
              <a:t> repro et </a:t>
            </a:r>
            <a:r>
              <a:rPr lang="nl-NL" dirty="0" err="1"/>
              <a:t>aut</a:t>
            </a:r>
            <a:r>
              <a:rPr lang="nl-NL" dirty="0"/>
              <a:t> </a:t>
            </a:r>
            <a:r>
              <a:rPr lang="nl-NL" dirty="0" err="1"/>
              <a:t>ide</a:t>
            </a:r>
            <a:r>
              <a:rPr lang="nl-NL" dirty="0"/>
              <a:t> </a:t>
            </a:r>
            <a:r>
              <a:rPr lang="nl-NL" dirty="0" err="1"/>
              <a:t>sin</a:t>
            </a:r>
            <a:r>
              <a:rPr lang="nl-NL" dirty="0"/>
              <a:t> </a:t>
            </a:r>
            <a:r>
              <a:rPr lang="nl-NL" dirty="0" err="1"/>
              <a:t>nonsedis</a:t>
            </a:r>
            <a:r>
              <a:rPr lang="nl-NL" dirty="0"/>
              <a:t> </a:t>
            </a:r>
            <a:r>
              <a:rPr lang="nl-NL" dirty="0" err="1"/>
              <a:t>quia</a:t>
            </a:r>
            <a:r>
              <a:rPr lang="nl-NL" dirty="0"/>
              <a:t> </a:t>
            </a:r>
            <a:r>
              <a:rPr lang="nl-NL" dirty="0" err="1"/>
              <a:t>il</a:t>
            </a:r>
            <a:r>
              <a:rPr lang="nl-NL" dirty="0"/>
              <a:t> ex et </a:t>
            </a:r>
            <a:r>
              <a:rPr lang="nl-NL" dirty="0" err="1"/>
              <a:t>aut</a:t>
            </a:r>
            <a:r>
              <a:rPr lang="nl-NL" dirty="0"/>
              <a:t> </a:t>
            </a:r>
            <a:r>
              <a:rPr lang="nl-NL" dirty="0" err="1"/>
              <a:t>haris</a:t>
            </a:r>
            <a:r>
              <a:rPr lang="nl-NL" dirty="0"/>
              <a:t> </a:t>
            </a:r>
            <a:r>
              <a:rPr lang="nl-NL" dirty="0" err="1"/>
              <a:t>est</a:t>
            </a:r>
            <a:r>
              <a:rPr lang="nl-NL" dirty="0"/>
              <a:t>, </a:t>
            </a:r>
            <a:r>
              <a:rPr lang="nl-NL" dirty="0" err="1"/>
              <a:t>quaeped</a:t>
            </a:r>
            <a:r>
              <a:rPr lang="nl-NL" dirty="0"/>
              <a:t> </a:t>
            </a:r>
            <a:r>
              <a:rPr lang="nl-NL" dirty="0" err="1"/>
              <a:t>itaque</a:t>
            </a:r>
            <a:r>
              <a:rPr lang="nl-NL" dirty="0"/>
              <a:t> </a:t>
            </a:r>
            <a:r>
              <a:rPr lang="nl-NL" dirty="0" err="1"/>
              <a:t>alis</a:t>
            </a:r>
            <a:r>
              <a:rPr lang="nl-NL" dirty="0"/>
              <a:t> es </a:t>
            </a:r>
            <a:r>
              <a:rPr lang="nl-NL" dirty="0" err="1"/>
              <a:t>aut</a:t>
            </a:r>
            <a:r>
              <a:rPr lang="nl-NL" dirty="0"/>
              <a:t> </a:t>
            </a:r>
            <a:r>
              <a:rPr lang="nl-NL" dirty="0" err="1"/>
              <a:t>quam</a:t>
            </a:r>
            <a:r>
              <a:rPr lang="nl-NL" dirty="0"/>
              <a:t> </a:t>
            </a:r>
            <a:r>
              <a:rPr lang="nl-NL" dirty="0" err="1"/>
              <a:t>voluptatio</a:t>
            </a:r>
            <a:r>
              <a:rPr lang="nl-NL" dirty="0"/>
              <a:t> </a:t>
            </a:r>
            <a:r>
              <a:rPr lang="nl-NL" dirty="0" err="1"/>
              <a:t>desci</a:t>
            </a:r>
            <a:r>
              <a:rPr lang="nl-NL" dirty="0"/>
              <a:t> </a:t>
            </a:r>
            <a:r>
              <a:rPr lang="nl-NL" dirty="0" err="1"/>
              <a:t>num</a:t>
            </a:r>
            <a:r>
              <a:rPr lang="nl-NL" dirty="0"/>
              <a:t> re, </a:t>
            </a:r>
            <a:r>
              <a:rPr lang="nl-NL" dirty="0" err="1"/>
              <a:t>eos</a:t>
            </a:r>
            <a:r>
              <a:rPr lang="nl-NL" dirty="0"/>
              <a:t> </a:t>
            </a:r>
            <a:r>
              <a:rPr lang="nl-NL" dirty="0" err="1"/>
              <a:t>escipsUga</a:t>
            </a:r>
            <a:r>
              <a:rPr lang="nl-NL" dirty="0"/>
              <a:t>. </a:t>
            </a:r>
          </a:p>
        </p:txBody>
      </p:sp>
      <p:sp>
        <p:nvSpPr>
          <p:cNvPr id="3" name="Text Placeholder 3">
            <a:extLst>
              <a:ext uri="{FF2B5EF4-FFF2-40B4-BE49-F238E27FC236}">
                <a16:creationId xmlns:a16="http://schemas.microsoft.com/office/drawing/2014/main" id="{07AFF243-6225-D6A6-D77B-37529AB627D9}"/>
              </a:ext>
            </a:extLst>
          </p:cNvPr>
          <p:cNvSpPr>
            <a:spLocks noGrp="1"/>
          </p:cNvSpPr>
          <p:nvPr>
            <p:ph type="body" sz="half" idx="10" hasCustomPrompt="1"/>
          </p:nvPr>
        </p:nvSpPr>
        <p:spPr>
          <a:xfrm>
            <a:off x="5003576" y="1717899"/>
            <a:ext cx="3580748" cy="2861338"/>
          </a:xfrm>
          <a:prstGeom prst="rect">
            <a:avLst/>
          </a:prstGeom>
        </p:spPr>
        <p:txBody>
          <a:bodyPr lIns="0" tIns="0" rIns="0" bIns="0">
            <a:noAutofit/>
          </a:bodyPr>
          <a:lstStyle>
            <a:lvl1pPr marL="0" indent="0">
              <a:lnSpc>
                <a:spcPts val="2100"/>
              </a:lnSpc>
              <a:spcBef>
                <a:spcPts val="0"/>
              </a:spcBef>
              <a:buNone/>
              <a:defRPr sz="1200" b="0">
                <a:solidFill>
                  <a:srgbClr val="00236A"/>
                </a:solidFill>
                <a:latin typeface="CircularXX Book" panose="020B0504010101010104" pitchFamily="34" charset="0"/>
                <a:cs typeface="CircularXX Book" panose="020B05040101010101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R="0" algn="l" rtl="0"/>
            <a:r>
              <a:rPr lang="nl-NL" dirty="0" err="1"/>
              <a:t>Quam</a:t>
            </a:r>
            <a:r>
              <a:rPr lang="nl-NL" dirty="0"/>
              <a:t> </a:t>
            </a:r>
            <a:r>
              <a:rPr lang="nl-NL" dirty="0" err="1"/>
              <a:t>dolori</a:t>
            </a:r>
            <a:r>
              <a:rPr lang="nl-NL" dirty="0"/>
              <a:t> </a:t>
            </a:r>
            <a:r>
              <a:rPr lang="nl-NL" dirty="0" err="1"/>
              <a:t>dolorios</a:t>
            </a:r>
            <a:r>
              <a:rPr lang="nl-NL" dirty="0"/>
              <a:t> </a:t>
            </a:r>
            <a:r>
              <a:rPr lang="nl-NL" dirty="0" err="1"/>
              <a:t>sinvent</a:t>
            </a:r>
            <a:r>
              <a:rPr lang="nl-NL" dirty="0"/>
              <a:t>.</a:t>
            </a:r>
          </a:p>
          <a:p>
            <a:pPr marR="0" algn="l" rtl="0"/>
            <a:r>
              <a:rPr lang="nl-NL" dirty="0" err="1"/>
              <a:t>Tur</a:t>
            </a:r>
            <a:r>
              <a:rPr lang="nl-NL" dirty="0"/>
              <a:t> </a:t>
            </a:r>
            <a:r>
              <a:rPr lang="nl-NL" dirty="0" err="1"/>
              <a:t>aliqui</a:t>
            </a:r>
            <a:r>
              <a:rPr lang="nl-NL" dirty="0"/>
              <a:t> </a:t>
            </a:r>
            <a:r>
              <a:rPr lang="nl-NL" dirty="0" err="1"/>
              <a:t>beribea</a:t>
            </a:r>
            <a:r>
              <a:rPr lang="nl-NL" dirty="0"/>
              <a:t> </a:t>
            </a:r>
            <a:r>
              <a:rPr lang="nl-NL" dirty="0" err="1"/>
              <a:t>rcipid</a:t>
            </a:r>
            <a:r>
              <a:rPr lang="nl-NL" dirty="0"/>
              <a:t> </a:t>
            </a:r>
            <a:r>
              <a:rPr lang="nl-NL" dirty="0" err="1"/>
              <a:t>magnis</a:t>
            </a:r>
            <a:r>
              <a:rPr lang="nl-NL" dirty="0"/>
              <a:t> as </a:t>
            </a:r>
            <a:r>
              <a:rPr lang="nl-NL" dirty="0" err="1"/>
              <a:t>accat</a:t>
            </a:r>
            <a:r>
              <a:rPr lang="nl-NL" dirty="0"/>
              <a:t>. </a:t>
            </a:r>
            <a:r>
              <a:rPr lang="nl-NL" dirty="0" err="1"/>
              <a:t>Ovitati</a:t>
            </a:r>
            <a:r>
              <a:rPr lang="nl-NL" dirty="0"/>
              <a:t> </a:t>
            </a:r>
            <a:r>
              <a:rPr lang="nl-NL" dirty="0" err="1"/>
              <a:t>beribus</a:t>
            </a:r>
            <a:r>
              <a:rPr lang="nl-NL" dirty="0"/>
              <a:t> </a:t>
            </a:r>
            <a:r>
              <a:rPr lang="nl-NL" dirty="0" err="1"/>
              <a:t>moluptas</a:t>
            </a:r>
            <a:r>
              <a:rPr lang="nl-NL" dirty="0"/>
              <a:t> </a:t>
            </a:r>
            <a:r>
              <a:rPr lang="nl-NL" dirty="0" err="1"/>
              <a:t>repudam</a:t>
            </a:r>
            <a:r>
              <a:rPr lang="nl-NL" dirty="0"/>
              <a:t> dunt re, </a:t>
            </a:r>
            <a:r>
              <a:rPr lang="nl-NL" dirty="0" err="1"/>
              <a:t>consed</a:t>
            </a:r>
            <a:r>
              <a:rPr lang="nl-NL" dirty="0"/>
              <a:t> et </a:t>
            </a:r>
            <a:r>
              <a:rPr lang="nl-NL" dirty="0" err="1"/>
              <a:t>volupis</a:t>
            </a:r>
            <a:r>
              <a:rPr lang="nl-NL" dirty="0"/>
              <a:t> ra </a:t>
            </a:r>
            <a:r>
              <a:rPr lang="nl-NL" dirty="0" err="1"/>
              <a:t>necta</a:t>
            </a:r>
            <a:r>
              <a:rPr lang="nl-NL" dirty="0"/>
              <a:t> </a:t>
            </a:r>
            <a:r>
              <a:rPr lang="nl-NL" dirty="0" err="1"/>
              <a:t>aliam</a:t>
            </a:r>
            <a:r>
              <a:rPr lang="nl-NL" dirty="0"/>
              <a:t> es </a:t>
            </a:r>
            <a:r>
              <a:rPr lang="nl-NL" dirty="0" err="1"/>
              <a:t>prorestiis</a:t>
            </a:r>
            <a:r>
              <a:rPr lang="nl-NL" dirty="0"/>
              <a:t> </a:t>
            </a:r>
            <a:r>
              <a:rPr lang="nl-NL" dirty="0" err="1"/>
              <a:t>sequae</a:t>
            </a:r>
            <a:r>
              <a:rPr lang="nl-NL" dirty="0"/>
              <a:t> </a:t>
            </a:r>
            <a:r>
              <a:rPr lang="nl-NL" dirty="0" err="1"/>
              <a:t>eius</a:t>
            </a:r>
            <a:r>
              <a:rPr lang="nl-NL" dirty="0"/>
              <a:t>, </a:t>
            </a:r>
            <a:r>
              <a:rPr lang="nl-NL" dirty="0" err="1"/>
              <a:t>aut</a:t>
            </a:r>
            <a:r>
              <a:rPr lang="nl-NL" dirty="0"/>
              <a:t> dit ex </a:t>
            </a:r>
            <a:r>
              <a:rPr lang="nl-NL" dirty="0" err="1"/>
              <a:t>est</a:t>
            </a:r>
            <a:r>
              <a:rPr lang="nl-NL" dirty="0"/>
              <a:t> </a:t>
            </a:r>
            <a:r>
              <a:rPr lang="nl-NL" dirty="0" err="1"/>
              <a:t>archite</a:t>
            </a:r>
            <a:r>
              <a:rPr lang="nl-NL" dirty="0"/>
              <a:t> </a:t>
            </a:r>
            <a:r>
              <a:rPr lang="nl-NL" dirty="0" err="1"/>
              <a:t>ndunt</a:t>
            </a:r>
            <a:r>
              <a:rPr lang="nl-NL" dirty="0"/>
              <a:t>, </a:t>
            </a:r>
            <a:r>
              <a:rPr lang="nl-NL" dirty="0" err="1"/>
              <a:t>quunti</a:t>
            </a:r>
            <a:r>
              <a:rPr lang="nl-NL" dirty="0"/>
              <a:t> </a:t>
            </a:r>
            <a:r>
              <a:rPr lang="nl-NL" dirty="0" err="1"/>
              <a:t>alibusdae</a:t>
            </a:r>
            <a:r>
              <a:rPr lang="nl-NL" dirty="0"/>
              <a:t> </a:t>
            </a:r>
            <a:r>
              <a:rPr lang="nl-NL" dirty="0" err="1"/>
              <a:t>nimet</a:t>
            </a:r>
            <a:r>
              <a:rPr lang="nl-NL" dirty="0"/>
              <a:t> </a:t>
            </a:r>
            <a:r>
              <a:rPr lang="nl-NL" dirty="0" err="1"/>
              <a:t>volorenem</a:t>
            </a:r>
            <a:r>
              <a:rPr lang="nl-NL" dirty="0"/>
              <a:t> </a:t>
            </a:r>
            <a:r>
              <a:rPr lang="nl-NL" dirty="0" err="1"/>
              <a:t>dolenim</a:t>
            </a:r>
            <a:r>
              <a:rPr lang="nl-NL" dirty="0"/>
              <a:t> </a:t>
            </a:r>
            <a:r>
              <a:rPr lang="nl-NL" dirty="0" err="1"/>
              <a:t>dolupit</a:t>
            </a:r>
            <a:r>
              <a:rPr lang="nl-NL" dirty="0"/>
              <a:t>, nam sa </a:t>
            </a:r>
            <a:r>
              <a:rPr lang="nl-NL" dirty="0" err="1"/>
              <a:t>aut</a:t>
            </a:r>
            <a:r>
              <a:rPr lang="nl-NL" dirty="0"/>
              <a:t> </a:t>
            </a:r>
            <a:r>
              <a:rPr lang="nl-NL" dirty="0" err="1"/>
              <a:t>optia</a:t>
            </a:r>
            <a:r>
              <a:rPr lang="nl-NL" dirty="0"/>
              <a:t> </a:t>
            </a:r>
            <a:r>
              <a:rPr lang="nl-NL" dirty="0" err="1"/>
              <a:t>dolupta</a:t>
            </a:r>
            <a:r>
              <a:rPr lang="nl-NL" dirty="0"/>
              <a:t> </a:t>
            </a:r>
            <a:r>
              <a:rPr lang="nl-NL" dirty="0" err="1"/>
              <a:t>ute</a:t>
            </a:r>
            <a:r>
              <a:rPr lang="nl-NL" dirty="0"/>
              <a:t> </a:t>
            </a:r>
            <a:r>
              <a:rPr lang="nl-NL" dirty="0" err="1"/>
              <a:t>volorporeic</a:t>
            </a:r>
            <a:r>
              <a:rPr lang="nl-NL" dirty="0"/>
              <a:t> </a:t>
            </a:r>
            <a:r>
              <a:rPr lang="nl-NL" dirty="0" err="1"/>
              <a:t>to</a:t>
            </a:r>
            <a:r>
              <a:rPr lang="nl-NL" dirty="0"/>
              <a:t> </a:t>
            </a:r>
            <a:r>
              <a:rPr lang="nl-NL" dirty="0" err="1"/>
              <a:t>quam</a:t>
            </a:r>
            <a:r>
              <a:rPr lang="nl-NL" dirty="0"/>
              <a:t> </a:t>
            </a:r>
            <a:r>
              <a:rPr lang="nl-NL" dirty="0" err="1"/>
              <a:t>restrum</a:t>
            </a:r>
            <a:r>
              <a:rPr lang="nl-NL" dirty="0"/>
              <a:t>, te </a:t>
            </a:r>
            <a:r>
              <a:rPr lang="nl-NL" dirty="0" err="1"/>
              <a:t>pelit</a:t>
            </a:r>
            <a:r>
              <a:rPr lang="nl-NL" dirty="0"/>
              <a:t> vent et </a:t>
            </a:r>
            <a:r>
              <a:rPr lang="nl-NL" dirty="0" err="1"/>
              <a:t>ipiderum</a:t>
            </a:r>
            <a:r>
              <a:rPr lang="nl-NL" dirty="0"/>
              <a:t> </a:t>
            </a:r>
            <a:r>
              <a:rPr lang="nl-NL" dirty="0" err="1"/>
              <a:t>quundeb</a:t>
            </a:r>
            <a:r>
              <a:rPr lang="nl-NL" dirty="0"/>
              <a:t> </a:t>
            </a:r>
            <a:r>
              <a:rPr lang="nl-NL" dirty="0" err="1"/>
              <a:t>itatur</a:t>
            </a:r>
            <a:r>
              <a:rPr lang="nl-NL" dirty="0"/>
              <a:t>, cum </a:t>
            </a:r>
            <a:r>
              <a:rPr lang="nl-NL" dirty="0" err="1"/>
              <a:t>inctatur</a:t>
            </a:r>
            <a:r>
              <a:rPr lang="nl-NL" dirty="0"/>
              <a:t> repro et </a:t>
            </a:r>
            <a:r>
              <a:rPr lang="nl-NL" dirty="0" err="1"/>
              <a:t>aut</a:t>
            </a:r>
            <a:r>
              <a:rPr lang="nl-NL" dirty="0"/>
              <a:t>.</a:t>
            </a:r>
          </a:p>
        </p:txBody>
      </p:sp>
    </p:spTree>
    <p:extLst>
      <p:ext uri="{BB962C8B-B14F-4D97-AF65-F5344CB8AC3E}">
        <p14:creationId xmlns:p14="http://schemas.microsoft.com/office/powerpoint/2010/main" val="733163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ina 5">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193AF7E-BD84-6016-0CA4-3D2095A627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619"/>
            <a:ext cx="9143998" cy="5145023"/>
          </a:xfrm>
          <a:prstGeom prst="rect">
            <a:avLst/>
          </a:prstGeom>
        </p:spPr>
      </p:pic>
      <p:sp>
        <p:nvSpPr>
          <p:cNvPr id="2" name="Title 1"/>
          <p:cNvSpPr>
            <a:spLocks noGrp="1"/>
          </p:cNvSpPr>
          <p:nvPr>
            <p:ph type="ctrTitle" hasCustomPrompt="1"/>
          </p:nvPr>
        </p:nvSpPr>
        <p:spPr>
          <a:xfrm>
            <a:off x="1150881" y="1253358"/>
            <a:ext cx="6858000" cy="640572"/>
          </a:xfrm>
          <a:prstGeom prst="rect">
            <a:avLst/>
          </a:prstGeom>
        </p:spPr>
        <p:txBody>
          <a:bodyPr lIns="0" tIns="0" rIns="0" bIns="0" anchor="b">
            <a:normAutofit/>
          </a:bodyPr>
          <a:lstStyle>
            <a:lvl1pPr algn="l">
              <a:defRPr sz="3000" b="1">
                <a:solidFill>
                  <a:srgbClr val="B6997D"/>
                </a:solidFill>
                <a:latin typeface="CircularXX" panose="020B0804010101010104" pitchFamily="34" charset="0"/>
                <a:cs typeface="CircularXX" panose="020B0804010101010104" pitchFamily="34" charset="0"/>
              </a:defRPr>
            </a:lvl1pPr>
          </a:lstStyle>
          <a:p>
            <a:r>
              <a:rPr lang="nl-NL" dirty="0"/>
              <a:t>Bedankt voor jullie aandacht</a:t>
            </a:r>
            <a:endParaRPr lang="en-US" dirty="0"/>
          </a:p>
        </p:txBody>
      </p:sp>
      <p:sp>
        <p:nvSpPr>
          <p:cNvPr id="10" name="Text Placeholder 3">
            <a:extLst>
              <a:ext uri="{FF2B5EF4-FFF2-40B4-BE49-F238E27FC236}">
                <a16:creationId xmlns:a16="http://schemas.microsoft.com/office/drawing/2014/main" id="{282E1B59-6ECD-8394-795B-75E300589429}"/>
              </a:ext>
            </a:extLst>
          </p:cNvPr>
          <p:cNvSpPr>
            <a:spLocks noGrp="1"/>
          </p:cNvSpPr>
          <p:nvPr>
            <p:ph type="body" sz="half" idx="2" hasCustomPrompt="1"/>
          </p:nvPr>
        </p:nvSpPr>
        <p:spPr>
          <a:xfrm>
            <a:off x="1150880" y="2766849"/>
            <a:ext cx="6865881" cy="268836"/>
          </a:xfrm>
          <a:prstGeom prst="rect">
            <a:avLst/>
          </a:prstGeom>
        </p:spPr>
        <p:txBody>
          <a:bodyPr lIns="0" tIns="0" rIns="0" bIns="0">
            <a:noAutofit/>
          </a:bodyPr>
          <a:lstStyle>
            <a:lvl1pPr marL="0" indent="0">
              <a:lnSpc>
                <a:spcPts val="2100"/>
              </a:lnSpc>
              <a:spcBef>
                <a:spcPts val="0"/>
              </a:spcBef>
              <a:buNone/>
              <a:defRPr sz="2000" b="0">
                <a:solidFill>
                  <a:srgbClr val="B6997D"/>
                </a:solidFill>
                <a:latin typeface="CircularXX Book" panose="020B0504010101010104" pitchFamily="34" charset="0"/>
                <a:cs typeface="CircularXX Book" panose="020B05040101010101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R="0" algn="l" rtl="0"/>
            <a:r>
              <a:rPr lang="nl-NL" dirty="0"/>
              <a:t>Telefoonnummer / e-mail</a:t>
            </a:r>
          </a:p>
        </p:txBody>
      </p:sp>
      <p:sp>
        <p:nvSpPr>
          <p:cNvPr id="11" name="Text Placeholder 3">
            <a:extLst>
              <a:ext uri="{FF2B5EF4-FFF2-40B4-BE49-F238E27FC236}">
                <a16:creationId xmlns:a16="http://schemas.microsoft.com/office/drawing/2014/main" id="{61AEFD83-7741-3197-3EFF-409D671E1737}"/>
              </a:ext>
            </a:extLst>
          </p:cNvPr>
          <p:cNvSpPr>
            <a:spLocks noGrp="1"/>
          </p:cNvSpPr>
          <p:nvPr>
            <p:ph type="body" sz="half" idx="10" hasCustomPrompt="1"/>
          </p:nvPr>
        </p:nvSpPr>
        <p:spPr>
          <a:xfrm>
            <a:off x="1135118" y="3231791"/>
            <a:ext cx="6865881" cy="268836"/>
          </a:xfrm>
          <a:prstGeom prst="rect">
            <a:avLst/>
          </a:prstGeom>
        </p:spPr>
        <p:txBody>
          <a:bodyPr lIns="0" tIns="0" rIns="0" bIns="0">
            <a:noAutofit/>
          </a:bodyPr>
          <a:lstStyle>
            <a:lvl1pPr marL="0" indent="0">
              <a:lnSpc>
                <a:spcPts val="2100"/>
              </a:lnSpc>
              <a:spcBef>
                <a:spcPts val="0"/>
              </a:spcBef>
              <a:buNone/>
              <a:defRPr sz="2000" b="0">
                <a:solidFill>
                  <a:srgbClr val="B6997D"/>
                </a:solidFill>
                <a:latin typeface="CircularXX Book" panose="020B0504010101010104" pitchFamily="34" charset="0"/>
                <a:cs typeface="CircularXX Book" panose="020B05040101010101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R="0" algn="l" rtl="0"/>
            <a:r>
              <a:rPr lang="nl-NL" dirty="0"/>
              <a:t>LinkedIn</a:t>
            </a:r>
          </a:p>
        </p:txBody>
      </p:sp>
      <p:sp>
        <p:nvSpPr>
          <p:cNvPr id="12" name="Text Placeholder 3">
            <a:extLst>
              <a:ext uri="{FF2B5EF4-FFF2-40B4-BE49-F238E27FC236}">
                <a16:creationId xmlns:a16="http://schemas.microsoft.com/office/drawing/2014/main" id="{B50CD6DB-254F-B23C-E2B7-254D4C3A3219}"/>
              </a:ext>
            </a:extLst>
          </p:cNvPr>
          <p:cNvSpPr>
            <a:spLocks noGrp="1"/>
          </p:cNvSpPr>
          <p:nvPr>
            <p:ph type="body" sz="half" idx="11" hasCustomPrompt="1"/>
          </p:nvPr>
        </p:nvSpPr>
        <p:spPr>
          <a:xfrm>
            <a:off x="1142998" y="2320828"/>
            <a:ext cx="6865881" cy="268836"/>
          </a:xfrm>
          <a:prstGeom prst="rect">
            <a:avLst/>
          </a:prstGeom>
        </p:spPr>
        <p:txBody>
          <a:bodyPr lIns="0" tIns="0" rIns="0" bIns="0">
            <a:noAutofit/>
          </a:bodyPr>
          <a:lstStyle>
            <a:lvl1pPr marL="0" indent="0">
              <a:lnSpc>
                <a:spcPts val="2100"/>
              </a:lnSpc>
              <a:spcBef>
                <a:spcPts val="0"/>
              </a:spcBef>
              <a:buNone/>
              <a:defRPr sz="2000" b="0">
                <a:solidFill>
                  <a:srgbClr val="B6997D"/>
                </a:solidFill>
                <a:latin typeface="CircularXX Book" panose="020B0504010101010104" pitchFamily="34" charset="0"/>
                <a:cs typeface="CircularXX Book" panose="020B05040101010101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R="0" algn="l" rtl="0"/>
            <a:r>
              <a:rPr lang="nl-NL" dirty="0"/>
              <a:t>Naam trainer</a:t>
            </a:r>
          </a:p>
        </p:txBody>
      </p:sp>
    </p:spTree>
    <p:extLst>
      <p:ext uri="{BB962C8B-B14F-4D97-AF65-F5344CB8AC3E}">
        <p14:creationId xmlns:p14="http://schemas.microsoft.com/office/powerpoint/2010/main" val="588461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91704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F82F28CF-C14A-CD69-7C8B-4D2FAAC2D66D}"/>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 y="1619"/>
            <a:ext cx="9143998" cy="5145023"/>
          </a:xfrm>
          <a:prstGeom prst="rect">
            <a:avLst/>
          </a:prstGeom>
        </p:spPr>
      </p:pic>
      <p:sp>
        <p:nvSpPr>
          <p:cNvPr id="10" name="Title 1">
            <a:extLst>
              <a:ext uri="{FF2B5EF4-FFF2-40B4-BE49-F238E27FC236}">
                <a16:creationId xmlns:a16="http://schemas.microsoft.com/office/drawing/2014/main" id="{9B162A64-2802-4402-598F-F53FB05BC5E2}"/>
              </a:ext>
            </a:extLst>
          </p:cNvPr>
          <p:cNvSpPr txBox="1">
            <a:spLocks/>
          </p:cNvSpPr>
          <p:nvPr userDrawn="1"/>
        </p:nvSpPr>
        <p:spPr>
          <a:xfrm>
            <a:off x="347731" y="1213945"/>
            <a:ext cx="8236593" cy="283779"/>
          </a:xfrm>
          <a:prstGeom prst="rect">
            <a:avLst/>
          </a:prstGeom>
        </p:spPr>
        <p:txBody>
          <a:bodyPr lIns="0" tIns="0" rIns="0" bIns="0">
            <a:normAutofit/>
          </a:bodyPr>
          <a:lstStyle>
            <a:lvl1pPr algn="l" defTabSz="685800" rtl="0" eaLnBrk="1" latinLnBrk="0" hangingPunct="1">
              <a:lnSpc>
                <a:spcPct val="90000"/>
              </a:lnSpc>
              <a:spcBef>
                <a:spcPct val="0"/>
              </a:spcBef>
              <a:buNone/>
              <a:defRPr lang="en-US" sz="1800" b="1" kern="1200">
                <a:solidFill>
                  <a:srgbClr val="B6997D"/>
                </a:solidFill>
                <a:latin typeface="CircularXX" panose="020B0804010101010104" pitchFamily="34" charset="0"/>
                <a:ea typeface="+mj-ea"/>
                <a:cs typeface="CircularXX" panose="020B0804010101010104" pitchFamily="34" charset="0"/>
              </a:defRPr>
            </a:lvl1pPr>
          </a:lstStyle>
          <a:p>
            <a:endParaRPr lang="nl-NL" dirty="0"/>
          </a:p>
        </p:txBody>
      </p:sp>
      <p:sp>
        <p:nvSpPr>
          <p:cNvPr id="11" name="Text Placeholder 3">
            <a:extLst>
              <a:ext uri="{FF2B5EF4-FFF2-40B4-BE49-F238E27FC236}">
                <a16:creationId xmlns:a16="http://schemas.microsoft.com/office/drawing/2014/main" id="{A6261C85-9247-D195-65BD-59DCE0BF487E}"/>
              </a:ext>
            </a:extLst>
          </p:cNvPr>
          <p:cNvSpPr txBox="1">
            <a:spLocks/>
          </p:cNvSpPr>
          <p:nvPr userDrawn="1"/>
        </p:nvSpPr>
        <p:spPr>
          <a:xfrm>
            <a:off x="347730" y="1717899"/>
            <a:ext cx="8236593" cy="2861338"/>
          </a:xfrm>
          <a:prstGeom prst="rect">
            <a:avLst/>
          </a:prstGeom>
        </p:spPr>
        <p:txBody>
          <a:bodyPr lIns="0" tIns="0" rIns="0" bIns="0">
            <a:noAutofit/>
          </a:bodyPr>
          <a:lstStyle>
            <a:lvl1pPr marL="0" indent="0" algn="l" defTabSz="685800" rtl="0" eaLnBrk="1" latinLnBrk="0" hangingPunct="1">
              <a:lnSpc>
                <a:spcPts val="2100"/>
              </a:lnSpc>
              <a:spcBef>
                <a:spcPts val="0"/>
              </a:spcBef>
              <a:buFont typeface="Arial" panose="020B0604020202020204" pitchFamily="34" charset="0"/>
              <a:buNone/>
              <a:defRPr sz="1200" b="0" kern="1200">
                <a:solidFill>
                  <a:srgbClr val="00236A"/>
                </a:solidFill>
                <a:latin typeface="CircularXX Book" panose="020B0504010101010104" pitchFamily="34" charset="0"/>
                <a:ea typeface="+mn-ea"/>
                <a:cs typeface="CircularXX Book" panose="020B05040101010101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endParaRPr lang="nl-NL" dirty="0"/>
          </a:p>
        </p:txBody>
      </p:sp>
    </p:spTree>
    <p:extLst>
      <p:ext uri="{BB962C8B-B14F-4D97-AF65-F5344CB8AC3E}">
        <p14:creationId xmlns:p14="http://schemas.microsoft.com/office/powerpoint/2010/main" val="26666411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74" r:id="rId5"/>
  </p:sldLayoutIdLst>
  <p:txStyles>
    <p:titleStyle>
      <a:lvl1pPr algn="l" defTabSz="685800" rtl="0" eaLnBrk="1" latinLnBrk="0" hangingPunct="1">
        <a:lnSpc>
          <a:spcPct val="90000"/>
        </a:lnSpc>
        <a:spcBef>
          <a:spcPct val="0"/>
        </a:spcBef>
        <a:buNone/>
        <a:defRPr lang="en-US" sz="2800" b="1" kern="1200" dirty="0">
          <a:solidFill>
            <a:srgbClr val="B6997D"/>
          </a:solidFill>
          <a:latin typeface="CircularXX" panose="020B08040101010101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930734"/>
      </p:ext>
    </p:extLst>
  </p:cSld>
  <p:clrMap bg1="lt1" tx1="dk1" bg2="lt2" tx2="dk2" accent1="accent1" accent2="accent2" accent3="accent3" accent4="accent4" accent5="accent5" accent6="accent6" hlink="hlink" folHlink="folHlink"/>
  <p:sldLayoutIdLst>
    <p:sldLayoutId id="2147483676" r:id="rId1"/>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1864B8-6A9C-49D7-CC2B-1F038335D7E9}"/>
              </a:ext>
            </a:extLst>
          </p:cNvPr>
          <p:cNvSpPr>
            <a:spLocks noGrp="1"/>
          </p:cNvSpPr>
          <p:nvPr>
            <p:ph type="ctrTitle"/>
          </p:nvPr>
        </p:nvSpPr>
        <p:spPr/>
        <p:txBody>
          <a:bodyPr>
            <a:normAutofit fontScale="90000"/>
          </a:bodyPr>
          <a:lstStyle/>
          <a:p>
            <a:r>
              <a:t>Slimmer werken met AI en Copilot in Excel</a:t>
            </a:r>
          </a:p>
        </p:txBody>
      </p:sp>
      <p:sp>
        <p:nvSpPr>
          <p:cNvPr id="3" name="Ondertitel 2">
            <a:extLst>
              <a:ext uri="{FF2B5EF4-FFF2-40B4-BE49-F238E27FC236}">
                <a16:creationId xmlns:a16="http://schemas.microsoft.com/office/drawing/2014/main" id="{AA915A27-70D6-E22F-A059-BA1721D7E6A6}"/>
              </a:ext>
            </a:extLst>
          </p:cNvPr>
          <p:cNvSpPr>
            <a:spLocks noGrp="1"/>
          </p:cNvSpPr>
          <p:nvPr>
            <p:ph type="subTitle" idx="1"/>
          </p:nvPr>
        </p:nvSpPr>
        <p:spPr/>
        <p:txBody>
          <a:bodyPr/>
          <a:lstStyle/>
          <a:p>
            <a:r>
              <a:t>Gratis webinar voor NIVE-leden</a:t>
            </a:r>
          </a:p>
        </p:txBody>
      </p:sp>
      <p:sp>
        <p:nvSpPr>
          <p:cNvPr id="4" name="Tijdelijke aanduiding voor tekst 3">
            <a:extLst>
              <a:ext uri="{FF2B5EF4-FFF2-40B4-BE49-F238E27FC236}">
                <a16:creationId xmlns:a16="http://schemas.microsoft.com/office/drawing/2014/main" id="{B68FE4E3-3ACD-A854-92EA-AE34A170F643}"/>
              </a:ext>
            </a:extLst>
          </p:cNvPr>
          <p:cNvSpPr>
            <a:spLocks noGrp="1"/>
          </p:cNvSpPr>
          <p:nvPr>
            <p:ph type="body" idx="10"/>
          </p:nvPr>
        </p:nvSpPr>
        <p:spPr/>
        <p:txBody>
          <a:bodyPr/>
          <a:lstStyle/>
          <a:p>
            <a:r>
              <a:rPr sz="1400"/>
              <a:t>22 september 2026 · 9.00–10.00 uur · Microsoft Teams · docent: John Smits</a:t>
            </a:r>
            <a:endParaRPr lang="nl-NL"/>
          </a:p>
        </p:txBody>
      </p:sp>
    </p:spTree>
    <p:extLst>
      <p:ext uri="{BB962C8B-B14F-4D97-AF65-F5344CB8AC3E}">
        <p14:creationId xmlns:p14="http://schemas.microsoft.com/office/powerpoint/2010/main" val="2750952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002B-2080-D31C-476A-60ED2952AC09}"/>
              </a:ext>
            </a:extLst>
          </p:cNvPr>
          <p:cNvSpPr>
            <a:spLocks noGrp="1"/>
          </p:cNvSpPr>
          <p:nvPr>
            <p:ph type="title"/>
          </p:nvPr>
        </p:nvSpPr>
        <p:spPr/>
        <p:txBody>
          <a:bodyPr/>
          <a:lstStyle/>
          <a:p>
            <a:r>
              <a:t>Programma voor het komende uur</a:t>
            </a:r>
          </a:p>
        </p:txBody>
      </p:sp>
      <p:sp>
        <p:nvSpPr>
          <p:cNvPr id="3" name="Tijdelijke aanduiding voor tekst 2">
            <a:extLst>
              <a:ext uri="{FF2B5EF4-FFF2-40B4-BE49-F238E27FC236}">
                <a16:creationId xmlns:a16="http://schemas.microsoft.com/office/drawing/2014/main" id="{1A813E82-5D47-4DF1-516D-8E01C9C4BDD7}"/>
              </a:ext>
            </a:extLst>
          </p:cNvPr>
          <p:cNvSpPr>
            <a:spLocks noGrp="1"/>
          </p:cNvSpPr>
          <p:nvPr>
            <p:ph type="body" sz="half" idx="2"/>
          </p:nvPr>
        </p:nvSpPr>
        <p:spPr/>
        <p:txBody>
          <a:bodyPr/>
          <a:lstStyle/>
          <a:p>
            <a:r>
              <a:rPr b="1" dirty="0">
                <a:solidFill>
                  <a:srgbClr val="B6997D"/>
                </a:solidFill>
              </a:rPr>
              <a:t>1.  </a:t>
            </a:r>
            <a:r>
              <a:rPr b="1" dirty="0"/>
              <a:t>Wat is AI — </a:t>
            </a:r>
            <a:r>
              <a:rPr b="1" dirty="0" err="1"/>
              <a:t>en</a:t>
            </a:r>
            <a:r>
              <a:rPr b="1" dirty="0"/>
              <a:t> wat </a:t>
            </a:r>
            <a:r>
              <a:rPr b="1" dirty="0" err="1"/>
              <a:t>niet</a:t>
            </a:r>
            <a:r>
              <a:rPr dirty="0"/>
              <a:t>   · de basis </a:t>
            </a:r>
            <a:endParaRPr lang="nl-NL" dirty="0"/>
          </a:p>
          <a:p>
            <a:r>
              <a:rPr b="1" dirty="0">
                <a:solidFill>
                  <a:srgbClr val="B6997D"/>
                </a:solidFill>
              </a:rPr>
              <a:t>2.  </a:t>
            </a:r>
            <a:r>
              <a:rPr b="1" dirty="0"/>
              <a:t>Copilot Basic vs Premium</a:t>
            </a:r>
            <a:r>
              <a:rPr dirty="0"/>
              <a:t>   · wat </a:t>
            </a:r>
            <a:r>
              <a:rPr dirty="0" err="1"/>
              <a:t>jij</a:t>
            </a:r>
            <a:r>
              <a:rPr dirty="0"/>
              <a:t> morgen </a:t>
            </a:r>
            <a:r>
              <a:rPr dirty="0" err="1"/>
              <a:t>zelf</a:t>
            </a:r>
            <a:r>
              <a:rPr dirty="0"/>
              <a:t> al </a:t>
            </a:r>
            <a:r>
              <a:rPr dirty="0" err="1"/>
              <a:t>kunt</a:t>
            </a:r>
            <a:r>
              <a:rPr dirty="0"/>
              <a:t> </a:t>
            </a:r>
          </a:p>
          <a:p>
            <a:r>
              <a:rPr b="1" dirty="0">
                <a:solidFill>
                  <a:srgbClr val="B6997D"/>
                </a:solidFill>
              </a:rPr>
              <a:t>3.  </a:t>
            </a:r>
            <a:r>
              <a:rPr b="1" dirty="0"/>
              <a:t>Wat </a:t>
            </a:r>
            <a:r>
              <a:rPr b="1" dirty="0" err="1"/>
              <a:t>levert</a:t>
            </a:r>
            <a:r>
              <a:rPr b="1" dirty="0"/>
              <a:t> Copilot je op? + de </a:t>
            </a:r>
            <a:r>
              <a:rPr b="1" dirty="0" err="1"/>
              <a:t>promptformule</a:t>
            </a:r>
            <a:r>
              <a:rPr dirty="0"/>
              <a:t>   · </a:t>
            </a:r>
            <a:r>
              <a:rPr dirty="0" err="1"/>
              <a:t>dagelijks</a:t>
            </a:r>
            <a:r>
              <a:rPr dirty="0"/>
              <a:t> </a:t>
            </a:r>
            <a:r>
              <a:rPr dirty="0" err="1"/>
              <a:t>werk</a:t>
            </a:r>
            <a:r>
              <a:rPr dirty="0"/>
              <a:t>, </a:t>
            </a:r>
            <a:r>
              <a:rPr dirty="0" err="1"/>
              <a:t>sneller</a:t>
            </a:r>
            <a:r>
              <a:rPr dirty="0"/>
              <a:t> </a:t>
            </a:r>
            <a:r>
              <a:rPr dirty="0" err="1"/>
              <a:t>rapporteren</a:t>
            </a:r>
            <a:r>
              <a:rPr dirty="0"/>
              <a:t>, </a:t>
            </a:r>
            <a:r>
              <a:rPr dirty="0" err="1"/>
              <a:t>kritisch</a:t>
            </a:r>
            <a:r>
              <a:rPr dirty="0"/>
              <a:t> </a:t>
            </a:r>
            <a:r>
              <a:rPr dirty="0" err="1"/>
              <a:t>blijven</a:t>
            </a:r>
            <a:r>
              <a:rPr dirty="0"/>
              <a:t> </a:t>
            </a:r>
            <a:r>
              <a:rPr lang="nl-NL" dirty="0"/>
              <a:t>+ </a:t>
            </a:r>
            <a:r>
              <a:rPr lang="nl-NL" b="1" dirty="0"/>
              <a:t>het geheim</a:t>
            </a:r>
            <a:endParaRPr b="1" dirty="0"/>
          </a:p>
          <a:p>
            <a:r>
              <a:rPr b="1" dirty="0">
                <a:solidFill>
                  <a:srgbClr val="B6997D"/>
                </a:solidFill>
              </a:rPr>
              <a:t>4.  </a:t>
            </a:r>
            <a:r>
              <a:rPr b="1" dirty="0"/>
              <a:t>Live demo </a:t>
            </a:r>
            <a:r>
              <a:rPr dirty="0"/>
              <a:t>   · Premium </a:t>
            </a:r>
            <a:r>
              <a:rPr dirty="0" err="1"/>
              <a:t>én</a:t>
            </a:r>
            <a:r>
              <a:rPr dirty="0"/>
              <a:t> Basic, met </a:t>
            </a:r>
            <a:r>
              <a:rPr dirty="0" err="1"/>
              <a:t>echte</a:t>
            </a:r>
            <a:r>
              <a:rPr dirty="0"/>
              <a:t> data </a:t>
            </a:r>
            <a:r>
              <a:rPr lang="nl-NL" dirty="0"/>
              <a:t>  (de spreadsheet krijg je ook om zelf later te oefenen)</a:t>
            </a:r>
            <a:endParaRPr dirty="0"/>
          </a:p>
          <a:p>
            <a:endParaRPr dirty="0"/>
          </a:p>
          <a:p>
            <a:r>
              <a:rPr b="1" dirty="0" err="1"/>
              <a:t>Vragen</a:t>
            </a:r>
            <a:r>
              <a:rPr b="1" dirty="0"/>
              <a:t>? </a:t>
            </a:r>
            <a:r>
              <a:rPr dirty="0"/>
              <a:t>Zet ze in de chat — Robbert </a:t>
            </a:r>
            <a:r>
              <a:rPr dirty="0" err="1"/>
              <a:t>bundelt</a:t>
            </a:r>
            <a:r>
              <a:rPr dirty="0"/>
              <a:t> ze op twee </a:t>
            </a:r>
            <a:r>
              <a:rPr dirty="0" err="1"/>
              <a:t>vaste</a:t>
            </a:r>
            <a:r>
              <a:rPr dirty="0"/>
              <a:t> </a:t>
            </a:r>
            <a:r>
              <a:rPr dirty="0" err="1"/>
              <a:t>momenten</a:t>
            </a:r>
            <a:r>
              <a:rPr dirty="0"/>
              <a:t> </a:t>
            </a:r>
            <a:r>
              <a:rPr dirty="0" err="1"/>
              <a:t>en</a:t>
            </a:r>
            <a:r>
              <a:rPr dirty="0"/>
              <a:t> </a:t>
            </a:r>
            <a:r>
              <a:rPr dirty="0" err="1"/>
              <a:t>aan</a:t>
            </a:r>
            <a:r>
              <a:rPr dirty="0"/>
              <a:t> het </a:t>
            </a:r>
            <a:r>
              <a:rPr dirty="0" err="1"/>
              <a:t>einde</a:t>
            </a:r>
            <a:r>
              <a:rPr dirty="0"/>
              <a:t>.</a:t>
            </a:r>
          </a:p>
        </p:txBody>
      </p:sp>
    </p:spTree>
    <p:extLst>
      <p:ext uri="{BB962C8B-B14F-4D97-AF65-F5344CB8AC3E}">
        <p14:creationId xmlns:p14="http://schemas.microsoft.com/office/powerpoint/2010/main" val="47993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002B-2080-D31C-476A-60ED2952AC09}"/>
              </a:ext>
            </a:extLst>
          </p:cNvPr>
          <p:cNvSpPr>
            <a:spLocks noGrp="1"/>
          </p:cNvSpPr>
          <p:nvPr>
            <p:ph type="title"/>
          </p:nvPr>
        </p:nvSpPr>
        <p:spPr/>
        <p:txBody>
          <a:bodyPr/>
          <a:lstStyle/>
          <a:p>
            <a:r>
              <a:t>Wat is AI — en wat niet</a:t>
            </a:r>
          </a:p>
        </p:txBody>
      </p:sp>
      <p:sp>
        <p:nvSpPr>
          <p:cNvPr id="3" name="Tijdelijke aanduiding voor tekst 2">
            <a:extLst>
              <a:ext uri="{FF2B5EF4-FFF2-40B4-BE49-F238E27FC236}">
                <a16:creationId xmlns:a16="http://schemas.microsoft.com/office/drawing/2014/main" id="{1A813E82-5D47-4DF1-516D-8E01C9C4BDD7}"/>
              </a:ext>
            </a:extLst>
          </p:cNvPr>
          <p:cNvSpPr>
            <a:spLocks noGrp="1"/>
          </p:cNvSpPr>
          <p:nvPr>
            <p:ph type="body" sz="half" idx="2"/>
          </p:nvPr>
        </p:nvSpPr>
        <p:spPr/>
        <p:txBody>
          <a:bodyPr/>
          <a:lstStyle/>
          <a:p>
            <a:r>
              <a:rPr b="1"/>
              <a:t>Copilot draait op een taalmodel: </a:t>
            </a:r>
            <a:r>
              <a:t>het voorspelt welke woorden logisch volgen. Zo zet het jouw opdracht in gewone taal om naar een formule, draaitabel of grafiek.</a:t>
            </a:r>
            <a:endParaRPr lang="nl-NL" dirty="0"/>
          </a:p>
          <a:p>
            <a:endParaRPr lang="nl-NL" dirty="0"/>
          </a:p>
          <a:p>
            <a:r>
              <a:rPr b="1">
                <a:solidFill>
                  <a:srgbClr val="B6997D"/>
                </a:solidFill>
              </a:rPr>
              <a:t>1.  </a:t>
            </a:r>
            <a:r>
              <a:rPr b="1"/>
              <a:t>AI kent jouw cijfers niet vanzelf</a:t>
            </a:r>
            <a:r>
              <a:t> — het werkt alleen met wat jij het geeft.</a:t>
            </a:r>
          </a:p>
          <a:p>
            <a:r>
              <a:rPr b="1">
                <a:solidFill>
                  <a:srgbClr val="B6997D"/>
                </a:solidFill>
              </a:rPr>
              <a:t>2.  </a:t>
            </a:r>
            <a:r>
              <a:rPr b="1"/>
              <a:t>AI rekent niet zoals Excel rekent</a:t>
            </a:r>
            <a:r>
              <a:t> — het voorspelt een antwoord. Meestal juist, soms niet.</a:t>
            </a:r>
          </a:p>
          <a:p>
            <a:r>
              <a:rPr b="1">
                <a:solidFill>
                  <a:srgbClr val="B6997D"/>
                </a:solidFill>
              </a:rPr>
              <a:t>3.  </a:t>
            </a:r>
            <a:r>
              <a:rPr b="1"/>
              <a:t>AI klinkt altijd even zelfverzekerd</a:t>
            </a:r>
            <a:r>
              <a:t> — een fout antwoord oogt net zo overtuigend als een goed antwoord.</a:t>
            </a:r>
          </a:p>
          <a:p>
            <a:endParaRPr/>
          </a:p>
          <a:p>
            <a:r>
              <a:rPr sz="1400" b="1">
                <a:solidFill>
                  <a:srgbClr val="B6997D"/>
                </a:solidFill>
              </a:rPr>
              <a:t>Copilot is je assistent. Jij blijft de controller. Jij tekent ervoor.</a:t>
            </a:r>
          </a:p>
        </p:txBody>
      </p:sp>
    </p:spTree>
    <p:extLst>
      <p:ext uri="{BB962C8B-B14F-4D97-AF65-F5344CB8AC3E}">
        <p14:creationId xmlns:p14="http://schemas.microsoft.com/office/powerpoint/2010/main" val="47993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EB1DE-CB81-0F80-A8F6-02B5D09785BA}"/>
              </a:ext>
            </a:extLst>
          </p:cNvPr>
          <p:cNvSpPr>
            <a:spLocks noGrp="1"/>
          </p:cNvSpPr>
          <p:nvPr>
            <p:ph type="title"/>
          </p:nvPr>
        </p:nvSpPr>
        <p:spPr/>
        <p:txBody>
          <a:bodyPr/>
          <a:lstStyle/>
          <a:p>
            <a:r>
              <a:t>Copilot Basic vs Premium — in deze groep zitten beide</a:t>
            </a:r>
          </a:p>
        </p:txBody>
      </p:sp>
      <p:sp>
        <p:nvSpPr>
          <p:cNvPr id="3" name="Tijdelijke aanduiding voor tekst 2">
            <a:extLst>
              <a:ext uri="{FF2B5EF4-FFF2-40B4-BE49-F238E27FC236}">
                <a16:creationId xmlns:a16="http://schemas.microsoft.com/office/drawing/2014/main" id="{D319247B-73D4-4A25-C7A0-4C35DA2B01F4}"/>
              </a:ext>
            </a:extLst>
          </p:cNvPr>
          <p:cNvSpPr>
            <a:spLocks noGrp="1"/>
          </p:cNvSpPr>
          <p:nvPr>
            <p:ph type="body" sz="half" idx="2"/>
          </p:nvPr>
        </p:nvSpPr>
        <p:spPr/>
        <p:txBody>
          <a:bodyPr/>
          <a:lstStyle/>
          <a:p>
            <a:r>
              <a:rPr b="1">
                <a:solidFill>
                  <a:srgbClr val="B6997D"/>
                </a:solidFill>
              </a:rPr>
              <a:t>Copilot Chat — “Basic”</a:t>
            </a:r>
            <a:endParaRPr lang="nl-NL"/>
          </a:p>
          <a:p>
            <a:r>
              <a:rPr sz="1000" i="1"/>
              <a:t>Gratis bij de meeste zakelijke Microsoft 365-abonnementen</a:t>
            </a:r>
          </a:p>
          <a:p>
            <a:r>
              <a:t>–  Chatvenster in je browser of de Microsoft 365-app</a:t>
            </a:r>
          </a:p>
          <a:p>
            <a:r>
              <a:t>–  Vragen stellen, teksten samenvatten</a:t>
            </a:r>
          </a:p>
          <a:p>
            <a:r>
              <a:t>–  Excel-bestand bijvoegen en bevragen</a:t>
            </a:r>
          </a:p>
          <a:p>
            <a:r>
              <a:t>–  Níet in Excel zelf: antwoord komt in de chat — zelf overnemen én controleren</a:t>
            </a:r>
          </a:p>
        </p:txBody>
      </p:sp>
      <p:sp>
        <p:nvSpPr>
          <p:cNvPr id="4" name="Tijdelijke aanduiding voor tekst 3">
            <a:extLst>
              <a:ext uri="{FF2B5EF4-FFF2-40B4-BE49-F238E27FC236}">
                <a16:creationId xmlns:a16="http://schemas.microsoft.com/office/drawing/2014/main" id="{A8DA8B69-0E9F-C1FE-EB6B-492AAEE1672B}"/>
              </a:ext>
            </a:extLst>
          </p:cNvPr>
          <p:cNvSpPr>
            <a:spLocks noGrp="1"/>
          </p:cNvSpPr>
          <p:nvPr>
            <p:ph type="body" sz="half" idx="10"/>
          </p:nvPr>
        </p:nvSpPr>
        <p:spPr/>
        <p:txBody>
          <a:bodyPr/>
          <a:lstStyle/>
          <a:p>
            <a:r>
              <a:rPr b="1">
                <a:solidFill>
                  <a:srgbClr val="B6997D"/>
                </a:solidFill>
              </a:rPr>
              <a:t>Microsoft 365 Copilot — “Premium”</a:t>
            </a:r>
            <a:endParaRPr lang="nl-NL"/>
          </a:p>
          <a:p>
            <a:r>
              <a:rPr sz="1000" i="1"/>
              <a:t>Betaalde licentie</a:t>
            </a:r>
          </a:p>
          <a:p>
            <a:r>
              <a:t>–  Ingebouwd in Excel, Word, Outlook en Teams</a:t>
            </a:r>
          </a:p>
          <a:p>
            <a:r>
              <a:t>–  Kijkt mee naar je tabel, schrijft direct in je werkblad</a:t>
            </a:r>
          </a:p>
          <a:p>
            <a:r>
              <a:t>–  Formules, draaitabellen en grafieken op verzoek</a:t>
            </a:r>
          </a:p>
          <a:p>
            <a:r>
              <a:t>–  Werkt ook op je werkdata · nieuwste modellen en agents</a:t>
            </a:r>
          </a:p>
        </p:txBody>
      </p:sp>
    </p:spTree>
    <p:extLst>
      <p:ext uri="{BB962C8B-B14F-4D97-AF65-F5344CB8AC3E}">
        <p14:creationId xmlns:p14="http://schemas.microsoft.com/office/powerpoint/2010/main" val="2347745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D149C-3501-D431-A561-AEB584AC2D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0B925A1-10E6-E8B6-7CD5-6C50488265E4}"/>
              </a:ext>
            </a:extLst>
          </p:cNvPr>
          <p:cNvSpPr>
            <a:spLocks noGrp="1"/>
          </p:cNvSpPr>
          <p:nvPr>
            <p:ph type="title"/>
          </p:nvPr>
        </p:nvSpPr>
        <p:spPr/>
        <p:txBody>
          <a:bodyPr/>
          <a:lstStyle/>
          <a:p>
            <a:r>
              <a:t>Copilot Basic vs Premium — in deze groep zitten beide</a:t>
            </a:r>
          </a:p>
        </p:txBody>
      </p:sp>
      <p:pic>
        <p:nvPicPr>
          <p:cNvPr id="10" name="Afbeelding 9">
            <a:extLst>
              <a:ext uri="{FF2B5EF4-FFF2-40B4-BE49-F238E27FC236}">
                <a16:creationId xmlns:a16="http://schemas.microsoft.com/office/drawing/2014/main" id="{BA3BD920-2915-AC5F-C649-C3BA4670FD20}"/>
              </a:ext>
            </a:extLst>
          </p:cNvPr>
          <p:cNvPicPr>
            <a:picLocks noChangeAspect="1"/>
          </p:cNvPicPr>
          <p:nvPr/>
        </p:nvPicPr>
        <p:blipFill>
          <a:blip r:embed="rId3"/>
          <a:stretch>
            <a:fillRect/>
          </a:stretch>
        </p:blipFill>
        <p:spPr>
          <a:xfrm>
            <a:off x="1393916" y="1612650"/>
            <a:ext cx="4762500" cy="3333750"/>
          </a:xfrm>
          <a:prstGeom prst="rect">
            <a:avLst/>
          </a:prstGeom>
        </p:spPr>
      </p:pic>
    </p:spTree>
    <p:extLst>
      <p:ext uri="{BB962C8B-B14F-4D97-AF65-F5344CB8AC3E}">
        <p14:creationId xmlns:p14="http://schemas.microsoft.com/office/powerpoint/2010/main" val="479170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002B-2080-D31C-476A-60ED2952AC09}"/>
              </a:ext>
            </a:extLst>
          </p:cNvPr>
          <p:cNvSpPr>
            <a:spLocks noGrp="1"/>
          </p:cNvSpPr>
          <p:nvPr>
            <p:ph type="title"/>
          </p:nvPr>
        </p:nvSpPr>
        <p:spPr/>
        <p:txBody>
          <a:bodyPr/>
          <a:lstStyle/>
          <a:p>
            <a:r>
              <a:t>Welke Copilot heb ik?</a:t>
            </a:r>
          </a:p>
        </p:txBody>
      </p:sp>
      <p:sp>
        <p:nvSpPr>
          <p:cNvPr id="3" name="Tijdelijke aanduiding voor tekst 2">
            <a:extLst>
              <a:ext uri="{FF2B5EF4-FFF2-40B4-BE49-F238E27FC236}">
                <a16:creationId xmlns:a16="http://schemas.microsoft.com/office/drawing/2014/main" id="{1A813E82-5D47-4DF1-516D-8E01C9C4BDD7}"/>
              </a:ext>
            </a:extLst>
          </p:cNvPr>
          <p:cNvSpPr>
            <a:spLocks noGrp="1"/>
          </p:cNvSpPr>
          <p:nvPr>
            <p:ph type="body" sz="half" idx="2"/>
          </p:nvPr>
        </p:nvSpPr>
        <p:spPr/>
        <p:txBody>
          <a:bodyPr/>
          <a:lstStyle/>
          <a:p>
            <a:r>
              <a:rPr b="1" dirty="0">
                <a:solidFill>
                  <a:srgbClr val="B6997D"/>
                </a:solidFill>
              </a:rPr>
              <a:t>Premium:  </a:t>
            </a:r>
            <a:r>
              <a:rPr dirty="0"/>
              <a:t>Copilot-</a:t>
            </a:r>
            <a:r>
              <a:rPr dirty="0" err="1"/>
              <a:t>icoon</a:t>
            </a:r>
            <a:r>
              <a:rPr dirty="0"/>
              <a:t> in het Excel-lint — </a:t>
            </a:r>
            <a:r>
              <a:rPr dirty="0" err="1"/>
              <a:t>en</a:t>
            </a:r>
            <a:r>
              <a:rPr dirty="0"/>
              <a:t> het </a:t>
            </a:r>
            <a:r>
              <a:rPr dirty="0" err="1"/>
              <a:t>werkt</a:t>
            </a:r>
            <a:r>
              <a:rPr dirty="0"/>
              <a:t> </a:t>
            </a:r>
            <a:r>
              <a:rPr dirty="0" err="1"/>
              <a:t>als</a:t>
            </a:r>
            <a:r>
              <a:rPr dirty="0"/>
              <a:t> je </a:t>
            </a:r>
            <a:r>
              <a:rPr dirty="0" err="1"/>
              <a:t>erop</a:t>
            </a:r>
            <a:r>
              <a:rPr dirty="0"/>
              <a:t> </a:t>
            </a:r>
            <a:r>
              <a:rPr dirty="0" err="1"/>
              <a:t>klikt</a:t>
            </a:r>
            <a:r>
              <a:rPr dirty="0"/>
              <a:t>.</a:t>
            </a:r>
            <a:endParaRPr lang="nl-NL" dirty="0"/>
          </a:p>
          <a:p>
            <a:r>
              <a:rPr b="1" dirty="0">
                <a:solidFill>
                  <a:srgbClr val="B6997D"/>
                </a:solidFill>
              </a:rPr>
              <a:t>Basic:  </a:t>
            </a:r>
            <a:r>
              <a:rPr dirty="0" err="1"/>
              <a:t>alleen</a:t>
            </a:r>
            <a:r>
              <a:rPr dirty="0"/>
              <a:t> de chat via de browser of de Microsoft 365-app.</a:t>
            </a:r>
          </a:p>
          <a:p>
            <a:endParaRPr dirty="0"/>
          </a:p>
          <a:p>
            <a:r>
              <a:rPr dirty="0"/>
              <a:t>Kosten </a:t>
            </a:r>
            <a:r>
              <a:rPr dirty="0" err="1"/>
              <a:t>en</a:t>
            </a:r>
            <a:r>
              <a:rPr dirty="0"/>
              <a:t> </a:t>
            </a:r>
            <a:r>
              <a:rPr dirty="0" err="1"/>
              <a:t>beschikbaarheid</a:t>
            </a:r>
            <a:r>
              <a:rPr dirty="0"/>
              <a:t> </a:t>
            </a:r>
            <a:r>
              <a:rPr dirty="0" err="1"/>
              <a:t>verschillen</a:t>
            </a:r>
            <a:r>
              <a:rPr dirty="0"/>
              <a:t> per abonnement — je IT-</a:t>
            </a:r>
            <a:r>
              <a:rPr dirty="0" err="1"/>
              <a:t>beheerder</a:t>
            </a:r>
            <a:r>
              <a:rPr dirty="0"/>
              <a:t> </a:t>
            </a:r>
            <a:r>
              <a:rPr dirty="0" err="1"/>
              <a:t>ziet</a:t>
            </a:r>
            <a:r>
              <a:rPr dirty="0"/>
              <a:t> het in het admin center.</a:t>
            </a:r>
          </a:p>
        </p:txBody>
      </p:sp>
    </p:spTree>
    <p:extLst>
      <p:ext uri="{BB962C8B-B14F-4D97-AF65-F5344CB8AC3E}">
        <p14:creationId xmlns:p14="http://schemas.microsoft.com/office/powerpoint/2010/main" val="47993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002B-2080-D31C-476A-60ED2952AC09}"/>
              </a:ext>
            </a:extLst>
          </p:cNvPr>
          <p:cNvSpPr>
            <a:spLocks noGrp="1"/>
          </p:cNvSpPr>
          <p:nvPr>
            <p:ph type="title"/>
          </p:nvPr>
        </p:nvSpPr>
        <p:spPr/>
        <p:txBody>
          <a:bodyPr/>
          <a:lstStyle/>
          <a:p>
            <a:r>
              <a:rPr dirty="0"/>
              <a:t>1 · Zo </a:t>
            </a:r>
            <a:r>
              <a:rPr dirty="0" err="1"/>
              <a:t>ondersteunt</a:t>
            </a:r>
            <a:r>
              <a:rPr dirty="0"/>
              <a:t> Copilot je </a:t>
            </a:r>
            <a:r>
              <a:rPr dirty="0" err="1"/>
              <a:t>dagelijkse</a:t>
            </a:r>
            <a:r>
              <a:rPr dirty="0"/>
              <a:t> Excel-</a:t>
            </a:r>
            <a:r>
              <a:rPr dirty="0" err="1"/>
              <a:t>werk</a:t>
            </a:r>
            <a:r>
              <a:rPr dirty="0"/>
              <a:t> (Premium)</a:t>
            </a:r>
          </a:p>
        </p:txBody>
      </p:sp>
      <p:sp>
        <p:nvSpPr>
          <p:cNvPr id="3" name="Tijdelijke aanduiding voor tekst 2">
            <a:extLst>
              <a:ext uri="{FF2B5EF4-FFF2-40B4-BE49-F238E27FC236}">
                <a16:creationId xmlns:a16="http://schemas.microsoft.com/office/drawing/2014/main" id="{1A813E82-5D47-4DF1-516D-8E01C9C4BDD7}"/>
              </a:ext>
            </a:extLst>
          </p:cNvPr>
          <p:cNvSpPr>
            <a:spLocks noGrp="1"/>
          </p:cNvSpPr>
          <p:nvPr>
            <p:ph type="body" sz="half" idx="2"/>
          </p:nvPr>
        </p:nvSpPr>
        <p:spPr/>
        <p:txBody>
          <a:bodyPr/>
          <a:lstStyle/>
          <a:p>
            <a:r>
              <a:rPr b="1"/>
              <a:t>Formules maken  </a:t>
            </a:r>
            <a:r>
              <a:rPr sz="1100"/>
              <a:t>— zeg “tel de omzet op per productgroep” en Copilot bouwt de SOM.ALS of X.ZOEKEN voor je. Geen gegoogle meer op “verticaal zoeken met twee criteria”.</a:t>
            </a:r>
            <a:endParaRPr lang="nl-NL" dirty="0"/>
          </a:p>
          <a:p>
            <a:r>
              <a:rPr b="1"/>
              <a:t>Formules uitleggen  </a:t>
            </a:r>
            <a:r>
              <a:rPr sz="1100"/>
              <a:t>— erf je het model van je voorganger? Klik op die geneste formule van vier regels en vraag “leg deze formule uit” — uitleg in gewone mensentaal.</a:t>
            </a:r>
          </a:p>
          <a:p>
            <a:r>
              <a:rPr b="1"/>
              <a:t>Data opschonen  </a:t>
            </a:r>
            <a:r>
              <a:rPr sz="1100"/>
              <a:t>— datumformaten gelijktrekken, dubbele regels verwijderen, één kolom splitsen in naam en plaats — in één opdracht in plaats van tien handelingen.</a:t>
            </a:r>
          </a:p>
          <a:p>
            <a:r>
              <a:rPr b="1"/>
              <a:t>Teksten schrijven  </a:t>
            </a:r>
            <a:r>
              <a:rPr sz="1100"/>
              <a:t>— een eerste opzet van de toelichting bij je maandcijfers, of een Engelse vertaling van je rapportagetekst — direct naast je cijfers.</a:t>
            </a:r>
          </a:p>
          <a:p>
            <a:endParaRPr sz="1100"/>
          </a:p>
          <a:p>
            <a:r>
              <a:rPr i="1"/>
              <a:t>De klusjes die tijd vreten — Copilot doet het eerste ruwe werk, jij houdt de regie.</a:t>
            </a:r>
          </a:p>
        </p:txBody>
      </p:sp>
    </p:spTree>
    <p:extLst>
      <p:ext uri="{BB962C8B-B14F-4D97-AF65-F5344CB8AC3E}">
        <p14:creationId xmlns:p14="http://schemas.microsoft.com/office/powerpoint/2010/main" val="47993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002B-2080-D31C-476A-60ED2952AC09}"/>
              </a:ext>
            </a:extLst>
          </p:cNvPr>
          <p:cNvSpPr>
            <a:spLocks noGrp="1"/>
          </p:cNvSpPr>
          <p:nvPr>
            <p:ph type="title"/>
          </p:nvPr>
        </p:nvSpPr>
        <p:spPr/>
        <p:txBody>
          <a:bodyPr/>
          <a:lstStyle/>
          <a:p>
            <a:r>
              <a:rPr dirty="0"/>
              <a:t>2 · </a:t>
            </a:r>
            <a:r>
              <a:rPr dirty="0" err="1"/>
              <a:t>Deze</a:t>
            </a:r>
            <a:r>
              <a:rPr dirty="0"/>
              <a:t> analyses </a:t>
            </a:r>
            <a:r>
              <a:rPr dirty="0" err="1"/>
              <a:t>en</a:t>
            </a:r>
            <a:r>
              <a:rPr dirty="0"/>
              <a:t> </a:t>
            </a:r>
            <a:r>
              <a:rPr dirty="0" err="1"/>
              <a:t>rapportages</a:t>
            </a:r>
            <a:r>
              <a:rPr dirty="0"/>
              <a:t> </a:t>
            </a:r>
            <a:r>
              <a:rPr dirty="0" err="1"/>
              <a:t>maak</a:t>
            </a:r>
            <a:r>
              <a:rPr dirty="0"/>
              <a:t> je </a:t>
            </a:r>
            <a:r>
              <a:rPr dirty="0" err="1"/>
              <a:t>sneller</a:t>
            </a:r>
            <a:r>
              <a:rPr dirty="0"/>
              <a:t> </a:t>
            </a:r>
            <a:r>
              <a:rPr lang="nl-NL" dirty="0"/>
              <a:t>(Premium)</a:t>
            </a:r>
            <a:endParaRPr dirty="0"/>
          </a:p>
        </p:txBody>
      </p:sp>
      <p:sp>
        <p:nvSpPr>
          <p:cNvPr id="3" name="Tijdelijke aanduiding voor tekst 2">
            <a:extLst>
              <a:ext uri="{FF2B5EF4-FFF2-40B4-BE49-F238E27FC236}">
                <a16:creationId xmlns:a16="http://schemas.microsoft.com/office/drawing/2014/main" id="{1A813E82-5D47-4DF1-516D-8E01C9C4BDD7}"/>
              </a:ext>
            </a:extLst>
          </p:cNvPr>
          <p:cNvSpPr>
            <a:spLocks noGrp="1"/>
          </p:cNvSpPr>
          <p:nvPr>
            <p:ph type="body" sz="half" idx="2"/>
          </p:nvPr>
        </p:nvSpPr>
        <p:spPr/>
        <p:txBody>
          <a:bodyPr/>
          <a:lstStyle/>
          <a:p>
            <a:r>
              <a:rPr b="1"/>
              <a:t>Eerste verkenning van een onbekend bestand  </a:t>
            </a:r>
            <a:r>
              <a:rPr sz="1100"/>
              <a:t>— “geef drie opvallende inzichten” over 720 transactieregels: binnen een minuut een startpunt.</a:t>
            </a:r>
            <a:endParaRPr lang="nl-NL" dirty="0"/>
          </a:p>
          <a:p>
            <a:r>
              <a:rPr b="1"/>
              <a:t>Draaitabellen en grafieken  </a:t>
            </a:r>
            <a:r>
              <a:rPr sz="1100"/>
              <a:t>— “maak een draaitabel met de omzet per productgroep per maand”: staat in seconden op een nieuw werkblad, zonder velden slepen.</a:t>
            </a:r>
          </a:p>
          <a:p>
            <a:r>
              <a:rPr b="1"/>
              <a:t>Afwijkingen signaleren  </a:t>
            </a:r>
            <a:r>
              <a:rPr sz="1100"/>
              <a:t>— welke klant wijkt af, welke maand valt uit de toon, waar zit het verschil tussen budget en realisatie.</a:t>
            </a:r>
          </a:p>
          <a:p>
            <a:r>
              <a:rPr b="1"/>
              <a:t>Conceptcommentaar bij je maandrapportage  </a:t>
            </a:r>
            <a:r>
              <a:rPr sz="1100"/>
              <a:t>— een eerste tekstversie bij de afwijkingen, die jij aanscherpt.</a:t>
            </a:r>
          </a:p>
          <a:p>
            <a:endParaRPr sz="1100"/>
          </a:p>
          <a:p>
            <a:r>
              <a:rPr sz="1500" b="1">
                <a:solidFill>
                  <a:srgbClr val="B6997D"/>
                </a:solidFill>
              </a:rPr>
              <a:t>Van een uur naar minuten</a:t>
            </a:r>
            <a:r>
              <a:t> — tijd voor het verhaal achter de cijfers en het gesprek met de business.</a:t>
            </a:r>
          </a:p>
        </p:txBody>
      </p:sp>
    </p:spTree>
    <p:extLst>
      <p:ext uri="{BB962C8B-B14F-4D97-AF65-F5344CB8AC3E}">
        <p14:creationId xmlns:p14="http://schemas.microsoft.com/office/powerpoint/2010/main" val="47993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EB1DE-CB81-0F80-A8F6-02B5D09785BA}"/>
              </a:ext>
            </a:extLst>
          </p:cNvPr>
          <p:cNvSpPr>
            <a:spLocks noGrp="1"/>
          </p:cNvSpPr>
          <p:nvPr>
            <p:ph type="title"/>
          </p:nvPr>
        </p:nvSpPr>
        <p:spPr/>
        <p:txBody>
          <a:bodyPr>
            <a:normAutofit/>
          </a:bodyPr>
          <a:lstStyle/>
          <a:p>
            <a:r>
              <a:rPr dirty="0"/>
              <a:t>3 · </a:t>
            </a:r>
            <a:r>
              <a:rPr dirty="0" err="1"/>
              <a:t>Wanneer</a:t>
            </a:r>
            <a:r>
              <a:rPr dirty="0"/>
              <a:t> </a:t>
            </a:r>
            <a:r>
              <a:rPr dirty="0" err="1"/>
              <a:t>voegt</a:t>
            </a:r>
            <a:r>
              <a:rPr dirty="0"/>
              <a:t> Copilot </a:t>
            </a:r>
            <a:r>
              <a:rPr dirty="0" err="1"/>
              <a:t>waarde</a:t>
            </a:r>
            <a:r>
              <a:rPr dirty="0"/>
              <a:t> toe — </a:t>
            </a:r>
            <a:r>
              <a:rPr dirty="0" err="1"/>
              <a:t>en</a:t>
            </a:r>
            <a:r>
              <a:rPr dirty="0"/>
              <a:t> </a:t>
            </a:r>
            <a:r>
              <a:rPr dirty="0" err="1"/>
              <a:t>wanneer</a:t>
            </a:r>
            <a:r>
              <a:rPr dirty="0"/>
              <a:t> </a:t>
            </a:r>
            <a:r>
              <a:rPr dirty="0" err="1"/>
              <a:t>blijf</a:t>
            </a:r>
            <a:r>
              <a:rPr dirty="0"/>
              <a:t> je </a:t>
            </a:r>
            <a:r>
              <a:rPr dirty="0" err="1"/>
              <a:t>kritisch</a:t>
            </a:r>
            <a:r>
              <a:rPr dirty="0"/>
              <a:t>? </a:t>
            </a:r>
          </a:p>
        </p:txBody>
      </p:sp>
      <p:sp>
        <p:nvSpPr>
          <p:cNvPr id="3" name="Tijdelijke aanduiding voor tekst 2">
            <a:extLst>
              <a:ext uri="{FF2B5EF4-FFF2-40B4-BE49-F238E27FC236}">
                <a16:creationId xmlns:a16="http://schemas.microsoft.com/office/drawing/2014/main" id="{D319247B-73D4-4A25-C7A0-4C35DA2B01F4}"/>
              </a:ext>
            </a:extLst>
          </p:cNvPr>
          <p:cNvSpPr>
            <a:spLocks noGrp="1"/>
          </p:cNvSpPr>
          <p:nvPr>
            <p:ph type="body" sz="half" idx="2"/>
          </p:nvPr>
        </p:nvSpPr>
        <p:spPr/>
        <p:txBody>
          <a:bodyPr/>
          <a:lstStyle/>
          <a:p>
            <a:r>
              <a:rPr b="1" dirty="0" err="1">
                <a:solidFill>
                  <a:srgbClr val="B6997D"/>
                </a:solidFill>
              </a:rPr>
              <a:t>Waarde</a:t>
            </a:r>
            <a:r>
              <a:rPr b="1" dirty="0">
                <a:solidFill>
                  <a:srgbClr val="B6997D"/>
                </a:solidFill>
              </a:rPr>
              <a:t>: het </a:t>
            </a:r>
            <a:r>
              <a:rPr b="1" dirty="0" err="1">
                <a:solidFill>
                  <a:srgbClr val="B6997D"/>
                </a:solidFill>
              </a:rPr>
              <a:t>eerste</a:t>
            </a:r>
            <a:r>
              <a:rPr b="1" dirty="0">
                <a:solidFill>
                  <a:srgbClr val="B6997D"/>
                </a:solidFill>
              </a:rPr>
              <a:t> </a:t>
            </a:r>
            <a:r>
              <a:rPr b="1" dirty="0" err="1">
                <a:solidFill>
                  <a:srgbClr val="B6997D"/>
                </a:solidFill>
              </a:rPr>
              <a:t>ruwe</a:t>
            </a:r>
            <a:r>
              <a:rPr b="1" dirty="0">
                <a:solidFill>
                  <a:srgbClr val="B6997D"/>
                </a:solidFill>
              </a:rPr>
              <a:t> </a:t>
            </a:r>
            <a:r>
              <a:rPr b="1" dirty="0" err="1">
                <a:solidFill>
                  <a:srgbClr val="B6997D"/>
                </a:solidFill>
              </a:rPr>
              <a:t>werk</a:t>
            </a:r>
            <a:endParaRPr lang="nl-NL" dirty="0"/>
          </a:p>
          <a:p>
            <a:r>
              <a:rPr sz="1100" dirty="0"/>
              <a:t>–  </a:t>
            </a:r>
            <a:r>
              <a:rPr sz="1100" dirty="0" err="1"/>
              <a:t>Verkennen</a:t>
            </a:r>
            <a:r>
              <a:rPr sz="1100" dirty="0"/>
              <a:t>: </a:t>
            </a:r>
            <a:r>
              <a:rPr sz="1100" dirty="0" err="1"/>
              <a:t>eerste</a:t>
            </a:r>
            <a:r>
              <a:rPr sz="1100" dirty="0"/>
              <a:t> </a:t>
            </a:r>
            <a:r>
              <a:rPr sz="1100" dirty="0" err="1"/>
              <a:t>analyse</a:t>
            </a:r>
            <a:r>
              <a:rPr sz="1100" dirty="0"/>
              <a:t> van </a:t>
            </a:r>
            <a:r>
              <a:rPr sz="1100" dirty="0" err="1"/>
              <a:t>een</a:t>
            </a:r>
            <a:r>
              <a:rPr sz="1100" dirty="0"/>
              <a:t> </a:t>
            </a:r>
            <a:r>
              <a:rPr sz="1100" dirty="0" err="1"/>
              <a:t>onbekend</a:t>
            </a:r>
            <a:r>
              <a:rPr sz="1100" dirty="0"/>
              <a:t> of </a:t>
            </a:r>
            <a:r>
              <a:rPr sz="1100" dirty="0" err="1"/>
              <a:t>geërfd</a:t>
            </a:r>
            <a:r>
              <a:rPr sz="1100" dirty="0"/>
              <a:t> </a:t>
            </a:r>
            <a:r>
              <a:rPr sz="1100" dirty="0" err="1"/>
              <a:t>bestand</a:t>
            </a:r>
            <a:endParaRPr sz="1100" dirty="0"/>
          </a:p>
          <a:p>
            <a:r>
              <a:rPr sz="1100" dirty="0"/>
              <a:t>–  </a:t>
            </a:r>
            <a:r>
              <a:rPr sz="1100" dirty="0" err="1"/>
              <a:t>Opzetten</a:t>
            </a:r>
            <a:r>
              <a:rPr sz="1100" dirty="0"/>
              <a:t>: </a:t>
            </a:r>
            <a:r>
              <a:rPr sz="1100" dirty="0" err="1"/>
              <a:t>draaitabel</a:t>
            </a:r>
            <a:r>
              <a:rPr sz="1100" dirty="0"/>
              <a:t>, </a:t>
            </a:r>
            <a:r>
              <a:rPr sz="1100" dirty="0" err="1"/>
              <a:t>grafiek</a:t>
            </a:r>
            <a:r>
              <a:rPr sz="1100" dirty="0"/>
              <a:t>, </a:t>
            </a:r>
            <a:r>
              <a:rPr sz="1100" dirty="0" err="1"/>
              <a:t>eerste</a:t>
            </a:r>
            <a:r>
              <a:rPr sz="1100" dirty="0"/>
              <a:t> </a:t>
            </a:r>
            <a:r>
              <a:rPr sz="1100" dirty="0" err="1"/>
              <a:t>concepttekst</a:t>
            </a:r>
            <a:endParaRPr sz="1100" dirty="0"/>
          </a:p>
          <a:p>
            <a:r>
              <a:rPr sz="1100" dirty="0"/>
              <a:t>–  </a:t>
            </a:r>
            <a:r>
              <a:rPr sz="1100" dirty="0" err="1"/>
              <a:t>Samenvatten</a:t>
            </a:r>
            <a:r>
              <a:rPr sz="1100" dirty="0"/>
              <a:t>: van 720 regels </a:t>
            </a:r>
            <a:r>
              <a:rPr sz="1100" dirty="0" err="1"/>
              <a:t>naar</a:t>
            </a:r>
            <a:r>
              <a:rPr sz="1100" dirty="0"/>
              <a:t> </a:t>
            </a:r>
            <a:r>
              <a:rPr sz="1100" dirty="0" err="1"/>
              <a:t>drie</a:t>
            </a:r>
            <a:r>
              <a:rPr sz="1100" dirty="0"/>
              <a:t> </a:t>
            </a:r>
            <a:r>
              <a:rPr sz="1100" dirty="0" err="1"/>
              <a:t>inzichten</a:t>
            </a:r>
            <a:endParaRPr sz="1100" dirty="0"/>
          </a:p>
          <a:p>
            <a:r>
              <a:rPr sz="1100" dirty="0"/>
              <a:t>–  </a:t>
            </a:r>
            <a:r>
              <a:rPr sz="1100" dirty="0" err="1"/>
              <a:t>Vertalen</a:t>
            </a:r>
            <a:r>
              <a:rPr sz="1100" dirty="0"/>
              <a:t>: </a:t>
            </a:r>
            <a:r>
              <a:rPr sz="1100" dirty="0" err="1"/>
              <a:t>jouw</a:t>
            </a:r>
            <a:r>
              <a:rPr sz="1100" dirty="0"/>
              <a:t> </a:t>
            </a:r>
            <a:r>
              <a:rPr sz="1100" dirty="0" err="1"/>
              <a:t>vraag</a:t>
            </a:r>
            <a:r>
              <a:rPr sz="1100" dirty="0"/>
              <a:t> in </a:t>
            </a:r>
            <a:r>
              <a:rPr sz="1100" dirty="0" err="1"/>
              <a:t>gewone</a:t>
            </a:r>
            <a:r>
              <a:rPr sz="1100" dirty="0"/>
              <a:t> taal </a:t>
            </a:r>
            <a:r>
              <a:rPr sz="1100" dirty="0" err="1"/>
              <a:t>naar</a:t>
            </a:r>
            <a:r>
              <a:rPr sz="1100" dirty="0"/>
              <a:t> </a:t>
            </a:r>
            <a:r>
              <a:rPr sz="1100" dirty="0" err="1"/>
              <a:t>een</a:t>
            </a:r>
            <a:r>
              <a:rPr sz="1100" dirty="0"/>
              <a:t> </a:t>
            </a:r>
            <a:r>
              <a:rPr sz="1100" dirty="0" err="1"/>
              <a:t>formule</a:t>
            </a:r>
            <a:endParaRPr sz="1100" dirty="0"/>
          </a:p>
        </p:txBody>
      </p:sp>
      <p:sp>
        <p:nvSpPr>
          <p:cNvPr id="4" name="Tijdelijke aanduiding voor tekst 3">
            <a:extLst>
              <a:ext uri="{FF2B5EF4-FFF2-40B4-BE49-F238E27FC236}">
                <a16:creationId xmlns:a16="http://schemas.microsoft.com/office/drawing/2014/main" id="{A8DA8B69-0E9F-C1FE-EB6B-492AAEE1672B}"/>
              </a:ext>
            </a:extLst>
          </p:cNvPr>
          <p:cNvSpPr>
            <a:spLocks noGrp="1"/>
          </p:cNvSpPr>
          <p:nvPr>
            <p:ph type="body" sz="half" idx="10"/>
          </p:nvPr>
        </p:nvSpPr>
        <p:spPr/>
        <p:txBody>
          <a:bodyPr/>
          <a:lstStyle/>
          <a:p>
            <a:r>
              <a:rPr b="1" dirty="0" err="1">
                <a:solidFill>
                  <a:srgbClr val="B6997D"/>
                </a:solidFill>
              </a:rPr>
              <a:t>Kritisch</a:t>
            </a:r>
            <a:r>
              <a:rPr b="1" dirty="0">
                <a:solidFill>
                  <a:srgbClr val="B6997D"/>
                </a:solidFill>
              </a:rPr>
              <a:t>: </a:t>
            </a:r>
            <a:r>
              <a:rPr b="1" dirty="0" err="1">
                <a:solidFill>
                  <a:srgbClr val="B6997D"/>
                </a:solidFill>
              </a:rPr>
              <a:t>vóór</a:t>
            </a:r>
            <a:r>
              <a:rPr b="1" dirty="0">
                <a:solidFill>
                  <a:srgbClr val="B6997D"/>
                </a:solidFill>
              </a:rPr>
              <a:t> je </a:t>
            </a:r>
            <a:r>
              <a:rPr b="1" dirty="0" err="1">
                <a:solidFill>
                  <a:srgbClr val="B6997D"/>
                </a:solidFill>
              </a:rPr>
              <a:t>ervoor</a:t>
            </a:r>
            <a:r>
              <a:rPr b="1" dirty="0">
                <a:solidFill>
                  <a:srgbClr val="B6997D"/>
                </a:solidFill>
              </a:rPr>
              <a:t> </a:t>
            </a:r>
            <a:r>
              <a:rPr b="1" dirty="0" err="1">
                <a:solidFill>
                  <a:srgbClr val="B6997D"/>
                </a:solidFill>
              </a:rPr>
              <a:t>tekent</a:t>
            </a:r>
            <a:endParaRPr lang="nl-NL" dirty="0"/>
          </a:p>
          <a:p>
            <a:r>
              <a:rPr sz="1100" dirty="0"/>
              <a:t>–  Alles wat </a:t>
            </a:r>
            <a:r>
              <a:rPr sz="1100" dirty="0" err="1"/>
              <a:t>naar</a:t>
            </a:r>
            <a:r>
              <a:rPr sz="1100" dirty="0"/>
              <a:t> </a:t>
            </a:r>
            <a:r>
              <a:rPr sz="1100" dirty="0" err="1"/>
              <a:t>buiten</a:t>
            </a:r>
            <a:r>
              <a:rPr sz="1100" dirty="0"/>
              <a:t> </a:t>
            </a:r>
            <a:r>
              <a:rPr sz="1100" dirty="0" err="1"/>
              <a:t>gaat</a:t>
            </a:r>
            <a:r>
              <a:rPr sz="1100" dirty="0"/>
              <a:t> of </a:t>
            </a:r>
            <a:r>
              <a:rPr sz="1100" dirty="0" err="1"/>
              <a:t>waar</a:t>
            </a:r>
            <a:r>
              <a:rPr sz="1100" dirty="0"/>
              <a:t> </a:t>
            </a:r>
            <a:r>
              <a:rPr sz="1100" dirty="0" err="1"/>
              <a:t>een</a:t>
            </a:r>
            <a:r>
              <a:rPr sz="1100" dirty="0"/>
              <a:t> </a:t>
            </a:r>
            <a:r>
              <a:rPr sz="1100" dirty="0" err="1"/>
              <a:t>beslissing</a:t>
            </a:r>
            <a:r>
              <a:rPr sz="1100" dirty="0"/>
              <a:t> op rust</a:t>
            </a:r>
          </a:p>
          <a:p>
            <a:r>
              <a:rPr sz="1100" dirty="0"/>
              <a:t>–  Reken </a:t>
            </a:r>
            <a:r>
              <a:rPr sz="1100" dirty="0" err="1"/>
              <a:t>ná</a:t>
            </a:r>
            <a:r>
              <a:rPr sz="1100" dirty="0"/>
              <a:t> met </a:t>
            </a:r>
            <a:r>
              <a:rPr sz="1100" dirty="0" err="1"/>
              <a:t>één</a:t>
            </a:r>
            <a:r>
              <a:rPr sz="1100" dirty="0"/>
              <a:t> eigen </a:t>
            </a:r>
            <a:r>
              <a:rPr sz="1100" dirty="0" err="1"/>
              <a:t>formule</a:t>
            </a:r>
            <a:r>
              <a:rPr lang="nl-NL" sz="1100" dirty="0"/>
              <a:t>s</a:t>
            </a:r>
            <a:r>
              <a:rPr sz="1100" dirty="0"/>
              <a:t> op de </a:t>
            </a:r>
            <a:r>
              <a:rPr sz="1100" dirty="0" err="1"/>
              <a:t>brondata</a:t>
            </a:r>
            <a:endParaRPr sz="1100" dirty="0"/>
          </a:p>
          <a:p>
            <a:r>
              <a:rPr sz="1100" dirty="0"/>
              <a:t>–  </a:t>
            </a:r>
            <a:r>
              <a:rPr sz="1100" dirty="0" err="1"/>
              <a:t>Steekproef</a:t>
            </a:r>
            <a:r>
              <a:rPr sz="1100" dirty="0"/>
              <a:t> </a:t>
            </a:r>
            <a:r>
              <a:rPr sz="1100" dirty="0" err="1"/>
              <a:t>nemen</a:t>
            </a:r>
            <a:r>
              <a:rPr sz="1100" dirty="0"/>
              <a:t> </a:t>
            </a:r>
            <a:r>
              <a:rPr sz="1100" dirty="0" err="1"/>
              <a:t>en</a:t>
            </a:r>
            <a:r>
              <a:rPr sz="1100" dirty="0"/>
              <a:t> </a:t>
            </a:r>
            <a:r>
              <a:rPr sz="1100" dirty="0" err="1"/>
              <a:t>totalen</a:t>
            </a:r>
            <a:r>
              <a:rPr sz="1100" dirty="0"/>
              <a:t> </a:t>
            </a:r>
            <a:r>
              <a:rPr sz="1100" dirty="0" err="1"/>
              <a:t>natellen</a:t>
            </a:r>
            <a:endParaRPr sz="1100" dirty="0"/>
          </a:p>
          <a:p>
            <a:r>
              <a:rPr sz="1100" dirty="0"/>
              <a:t>–  </a:t>
            </a:r>
            <a:r>
              <a:rPr sz="1100" dirty="0" err="1"/>
              <a:t>Vraag</a:t>
            </a:r>
            <a:r>
              <a:rPr sz="1100" dirty="0"/>
              <a:t> </a:t>
            </a:r>
            <a:r>
              <a:rPr sz="1100" dirty="0" err="1"/>
              <a:t>naar</a:t>
            </a:r>
            <a:r>
              <a:rPr sz="1100" dirty="0"/>
              <a:t> de </a:t>
            </a:r>
            <a:r>
              <a:rPr sz="1100" dirty="0" err="1"/>
              <a:t>bron</a:t>
            </a:r>
            <a:r>
              <a:rPr sz="1100" dirty="0"/>
              <a:t>: op </a:t>
            </a:r>
            <a:r>
              <a:rPr sz="1100" dirty="0" err="1"/>
              <a:t>welke</a:t>
            </a:r>
            <a:r>
              <a:rPr sz="1100" dirty="0"/>
              <a:t> </a:t>
            </a:r>
            <a:r>
              <a:rPr sz="1100" dirty="0" err="1"/>
              <a:t>cellen</a:t>
            </a:r>
            <a:r>
              <a:rPr sz="1100" dirty="0"/>
              <a:t> is </a:t>
            </a:r>
            <a:r>
              <a:rPr sz="1100" dirty="0" err="1"/>
              <a:t>dit</a:t>
            </a:r>
            <a:r>
              <a:rPr sz="1100" dirty="0"/>
              <a:t> </a:t>
            </a:r>
            <a:r>
              <a:rPr sz="1100" dirty="0" err="1"/>
              <a:t>gebaseerd</a:t>
            </a:r>
            <a:r>
              <a:rPr sz="1100" dirty="0"/>
              <a:t>?</a:t>
            </a:r>
          </a:p>
          <a:p>
            <a:endParaRPr sz="1100" dirty="0"/>
          </a:p>
          <a:p>
            <a:r>
              <a:rPr sz="1100" b="1" dirty="0" err="1"/>
              <a:t>Controleer</a:t>
            </a:r>
            <a:r>
              <a:rPr sz="1100" b="1" dirty="0"/>
              <a:t> Copilot </a:t>
            </a:r>
            <a:r>
              <a:rPr sz="1100" b="1" dirty="0" err="1"/>
              <a:t>zoals</a:t>
            </a:r>
            <a:r>
              <a:rPr sz="1100" b="1" dirty="0"/>
              <a:t> je het </a:t>
            </a:r>
            <a:r>
              <a:rPr sz="1100" b="1" dirty="0" err="1"/>
              <a:t>werk</a:t>
            </a:r>
            <a:r>
              <a:rPr sz="1100" b="1" dirty="0"/>
              <a:t> van </a:t>
            </a:r>
            <a:r>
              <a:rPr sz="1100" b="1" dirty="0" err="1"/>
              <a:t>een</a:t>
            </a:r>
            <a:r>
              <a:rPr sz="1100" b="1" dirty="0"/>
              <a:t> </a:t>
            </a:r>
            <a:r>
              <a:rPr sz="1100" b="1" dirty="0" err="1"/>
              <a:t>stagiair</a:t>
            </a:r>
            <a:r>
              <a:rPr sz="1100" b="1" dirty="0"/>
              <a:t> </a:t>
            </a:r>
            <a:r>
              <a:rPr sz="1100" b="1" dirty="0" err="1"/>
              <a:t>controleert</a:t>
            </a:r>
            <a:r>
              <a:rPr sz="1100" b="1" dirty="0"/>
              <a:t>.</a:t>
            </a:r>
          </a:p>
        </p:txBody>
      </p:sp>
    </p:spTree>
    <p:extLst>
      <p:ext uri="{BB962C8B-B14F-4D97-AF65-F5344CB8AC3E}">
        <p14:creationId xmlns:p14="http://schemas.microsoft.com/office/powerpoint/2010/main" val="2347745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002B-2080-D31C-476A-60ED2952AC09}"/>
              </a:ext>
            </a:extLst>
          </p:cNvPr>
          <p:cNvSpPr>
            <a:spLocks noGrp="1"/>
          </p:cNvSpPr>
          <p:nvPr>
            <p:ph type="title"/>
          </p:nvPr>
        </p:nvSpPr>
        <p:spPr/>
        <p:txBody>
          <a:bodyPr/>
          <a:lstStyle/>
          <a:p>
            <a:r>
              <a:rPr dirty="0">
                <a:solidFill>
                  <a:schemeClr val="tx1">
                    <a:lumMod val="75000"/>
                    <a:lumOff val="25000"/>
                  </a:schemeClr>
                </a:solidFill>
              </a:rPr>
              <a:t>Het </a:t>
            </a:r>
            <a:r>
              <a:rPr dirty="0" err="1">
                <a:solidFill>
                  <a:schemeClr val="tx1">
                    <a:lumMod val="75000"/>
                    <a:lumOff val="25000"/>
                  </a:schemeClr>
                </a:solidFill>
              </a:rPr>
              <a:t>geheim</a:t>
            </a:r>
            <a:r>
              <a:rPr dirty="0">
                <a:solidFill>
                  <a:schemeClr val="tx1">
                    <a:lumMod val="75000"/>
                    <a:lumOff val="25000"/>
                  </a:schemeClr>
                </a:solidFill>
              </a:rPr>
              <a:t>: </a:t>
            </a:r>
            <a:r>
              <a:rPr dirty="0"/>
              <a:t>de </a:t>
            </a:r>
            <a:r>
              <a:rPr dirty="0" err="1"/>
              <a:t>promptformule</a:t>
            </a:r>
            <a:r>
              <a:rPr dirty="0"/>
              <a:t> R-T-I-O-C</a:t>
            </a:r>
          </a:p>
        </p:txBody>
      </p:sp>
      <p:sp>
        <p:nvSpPr>
          <p:cNvPr id="3" name="Tijdelijke aanduiding voor tekst 2">
            <a:extLst>
              <a:ext uri="{FF2B5EF4-FFF2-40B4-BE49-F238E27FC236}">
                <a16:creationId xmlns:a16="http://schemas.microsoft.com/office/drawing/2014/main" id="{1A813E82-5D47-4DF1-516D-8E01C9C4BDD7}"/>
              </a:ext>
            </a:extLst>
          </p:cNvPr>
          <p:cNvSpPr>
            <a:spLocks noGrp="1"/>
          </p:cNvSpPr>
          <p:nvPr>
            <p:ph type="body" sz="half" idx="2"/>
          </p:nvPr>
        </p:nvSpPr>
        <p:spPr/>
        <p:txBody>
          <a:bodyPr/>
          <a:lstStyle/>
          <a:p>
            <a:r>
              <a:rPr b="1">
                <a:solidFill>
                  <a:srgbClr val="B6997D"/>
                </a:solidFill>
              </a:rPr>
              <a:t>R</a:t>
            </a:r>
            <a:r>
              <a:t>ol — wie moet Copilot zijn? “Je bent business controller”</a:t>
            </a:r>
            <a:endParaRPr lang="nl-NL" dirty="0"/>
          </a:p>
          <a:p>
            <a:r>
              <a:rPr b="1">
                <a:solidFill>
                  <a:srgbClr val="B6997D"/>
                </a:solidFill>
              </a:rPr>
              <a:t>T</a:t>
            </a:r>
            <a:r>
              <a:t>aak — één actiewerkwoord: maak, vat samen, vergelijk, controleer</a:t>
            </a:r>
          </a:p>
          <a:p>
            <a:r>
              <a:rPr b="1">
                <a:solidFill>
                  <a:srgbClr val="B6997D"/>
                </a:solidFill>
              </a:rPr>
              <a:t>I</a:t>
            </a:r>
            <a:r>
              <a:t>nput — welke tabel, welke kolommen, welke periode</a:t>
            </a:r>
          </a:p>
          <a:p>
            <a:r>
              <a:rPr b="1">
                <a:solidFill>
                  <a:srgbClr val="B6997D"/>
                </a:solidFill>
              </a:rPr>
              <a:t>O</a:t>
            </a:r>
            <a:r>
              <a:t>utput — in welke vorm: tabel, grafiek, drie bullets</a:t>
            </a:r>
          </a:p>
          <a:p>
            <a:r>
              <a:rPr b="1">
                <a:solidFill>
                  <a:srgbClr val="B6997D"/>
                </a:solidFill>
              </a:rPr>
              <a:t>C</a:t>
            </a:r>
            <a:r>
              <a:t>ontext — sector, periode, wat telt als relevant</a:t>
            </a:r>
          </a:p>
          <a:p>
            <a:endParaRPr/>
          </a:p>
          <a:p>
            <a:r>
              <a:rPr b="1"/>
              <a:t>+ het 6e element: het controlecriterium </a:t>
            </a:r>
            <a:r>
              <a:t>— zeg vooraf waaraan het antwoord moet voldoen: “geef bij elk bedrag de gebruikte formule”.</a:t>
            </a:r>
          </a:p>
          <a:p>
            <a:r>
              <a:rPr sz="1000" i="1"/>
              <a:t>In de NIVE-training komt het controlecriterium in elk hoofdstuk terug — hét verschil tussen AI gebruiken en AI vertrouwen.</a:t>
            </a:r>
          </a:p>
        </p:txBody>
      </p:sp>
    </p:spTree>
    <p:extLst>
      <p:ext uri="{BB962C8B-B14F-4D97-AF65-F5344CB8AC3E}">
        <p14:creationId xmlns:p14="http://schemas.microsoft.com/office/powerpoint/2010/main" val="47993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2EE8C3-E1A9-8009-D02D-1894082CBA83}"/>
              </a:ext>
            </a:extLst>
          </p:cNvPr>
          <p:cNvSpPr>
            <a:spLocks noGrp="1"/>
          </p:cNvSpPr>
          <p:nvPr>
            <p:ph type="title"/>
          </p:nvPr>
        </p:nvSpPr>
        <p:spPr/>
        <p:txBody>
          <a:bodyPr/>
          <a:lstStyle/>
          <a:p>
            <a:r>
              <a:t>De live demo</a:t>
            </a:r>
          </a:p>
        </p:txBody>
      </p:sp>
      <p:sp>
        <p:nvSpPr>
          <p:cNvPr id="3" name="TextBox 2"/>
          <p:cNvSpPr txBox="1"/>
          <p:nvPr/>
        </p:nvSpPr>
        <p:spPr>
          <a:xfrm>
            <a:off x="1204091" y="2188029"/>
            <a:ext cx="6949440" cy="1661993"/>
          </a:xfrm>
          <a:prstGeom prst="rect">
            <a:avLst/>
          </a:prstGeom>
          <a:noFill/>
        </p:spPr>
        <p:txBody>
          <a:bodyPr wrap="square">
            <a:spAutoFit/>
          </a:bodyPr>
          <a:lstStyle/>
          <a:p>
            <a:r>
              <a:rPr lang="nl-NL" sz="1400" b="1" dirty="0">
                <a:solidFill>
                  <a:srgbClr val="00236A"/>
                </a:solidFill>
              </a:rPr>
              <a:t>1) </a:t>
            </a:r>
            <a:r>
              <a:rPr sz="1400" b="1" dirty="0" err="1">
                <a:solidFill>
                  <a:srgbClr val="00236A"/>
                </a:solidFill>
              </a:rPr>
              <a:t>Meridiaan</a:t>
            </a:r>
            <a:r>
              <a:rPr sz="1400" b="1" dirty="0">
                <a:solidFill>
                  <a:srgbClr val="00236A"/>
                </a:solidFill>
              </a:rPr>
              <a:t> </a:t>
            </a:r>
            <a:r>
              <a:rPr sz="1400" b="1" dirty="0" err="1">
                <a:solidFill>
                  <a:srgbClr val="00236A"/>
                </a:solidFill>
              </a:rPr>
              <a:t>Kantoormeubelen</a:t>
            </a:r>
            <a:r>
              <a:rPr sz="1400" b="1" dirty="0">
                <a:solidFill>
                  <a:srgbClr val="00236A"/>
                </a:solidFill>
              </a:rPr>
              <a:t> — </a:t>
            </a:r>
            <a:r>
              <a:rPr sz="1400" b="1" dirty="0" err="1">
                <a:solidFill>
                  <a:srgbClr val="00236A"/>
                </a:solidFill>
              </a:rPr>
              <a:t>fictieve</a:t>
            </a:r>
            <a:r>
              <a:rPr sz="1400" b="1" dirty="0">
                <a:solidFill>
                  <a:srgbClr val="00236A"/>
                </a:solidFill>
              </a:rPr>
              <a:t> </a:t>
            </a:r>
            <a:r>
              <a:rPr sz="1400" b="1" dirty="0" err="1">
                <a:solidFill>
                  <a:srgbClr val="00236A"/>
                </a:solidFill>
              </a:rPr>
              <a:t>meubelfabrikant</a:t>
            </a:r>
            <a:r>
              <a:rPr sz="1400" b="1" dirty="0">
                <a:solidFill>
                  <a:srgbClr val="00236A"/>
                </a:solidFill>
              </a:rPr>
              <a:t> · 720 </a:t>
            </a:r>
            <a:r>
              <a:rPr sz="1400" b="1" dirty="0" err="1">
                <a:solidFill>
                  <a:srgbClr val="00236A"/>
                </a:solidFill>
              </a:rPr>
              <a:t>verkoopregels</a:t>
            </a:r>
            <a:r>
              <a:rPr sz="1400" b="1" dirty="0">
                <a:solidFill>
                  <a:srgbClr val="00236A"/>
                </a:solidFill>
              </a:rPr>
              <a:t> · Q3 2026</a:t>
            </a:r>
          </a:p>
          <a:p>
            <a:endParaRPr sz="1400" b="1" dirty="0">
              <a:solidFill>
                <a:srgbClr val="00236A"/>
              </a:solidFill>
            </a:endParaRPr>
          </a:p>
          <a:p>
            <a:r>
              <a:rPr sz="1200" b="1" dirty="0" err="1">
                <a:solidFill>
                  <a:srgbClr val="B6997D"/>
                </a:solidFill>
              </a:rPr>
              <a:t>Spelregel</a:t>
            </a:r>
            <a:r>
              <a:rPr sz="1200" b="1" dirty="0">
                <a:solidFill>
                  <a:srgbClr val="B6997D"/>
                </a:solidFill>
              </a:rPr>
              <a:t> 1  </a:t>
            </a:r>
            <a:r>
              <a:rPr sz="1200" dirty="0">
                <a:solidFill>
                  <a:srgbClr val="00236A"/>
                </a:solidFill>
              </a:rPr>
              <a:t>Vaste </a:t>
            </a:r>
            <a:r>
              <a:rPr sz="1200" dirty="0" err="1">
                <a:solidFill>
                  <a:srgbClr val="00236A"/>
                </a:solidFill>
              </a:rPr>
              <a:t>opdrachten</a:t>
            </a:r>
            <a:r>
              <a:rPr sz="1200" dirty="0">
                <a:solidFill>
                  <a:srgbClr val="00236A"/>
                </a:solidFill>
              </a:rPr>
              <a:t> — je </a:t>
            </a:r>
            <a:r>
              <a:rPr sz="1200" dirty="0" err="1">
                <a:solidFill>
                  <a:srgbClr val="00236A"/>
                </a:solidFill>
              </a:rPr>
              <a:t>ziet</a:t>
            </a:r>
            <a:r>
              <a:rPr sz="1200" dirty="0">
                <a:solidFill>
                  <a:srgbClr val="00236A"/>
                </a:solidFill>
              </a:rPr>
              <a:t> </a:t>
            </a:r>
            <a:r>
              <a:rPr sz="1200" dirty="0" err="1">
                <a:solidFill>
                  <a:srgbClr val="00236A"/>
                </a:solidFill>
              </a:rPr>
              <a:t>precies</a:t>
            </a:r>
            <a:r>
              <a:rPr sz="1200" dirty="0">
                <a:solidFill>
                  <a:srgbClr val="00236A"/>
                </a:solidFill>
              </a:rPr>
              <a:t> wat </a:t>
            </a:r>
            <a:r>
              <a:rPr sz="1200" dirty="0" err="1">
                <a:solidFill>
                  <a:srgbClr val="00236A"/>
                </a:solidFill>
              </a:rPr>
              <a:t>ik</a:t>
            </a:r>
            <a:r>
              <a:rPr sz="1200" dirty="0">
                <a:solidFill>
                  <a:srgbClr val="00236A"/>
                </a:solidFill>
              </a:rPr>
              <a:t> </a:t>
            </a:r>
            <a:r>
              <a:rPr sz="1200" dirty="0" err="1">
                <a:solidFill>
                  <a:srgbClr val="00236A"/>
                </a:solidFill>
              </a:rPr>
              <a:t>intyp</a:t>
            </a:r>
            <a:r>
              <a:rPr sz="1200" dirty="0">
                <a:solidFill>
                  <a:srgbClr val="00236A"/>
                </a:solidFill>
              </a:rPr>
              <a:t>, </a:t>
            </a:r>
            <a:r>
              <a:rPr sz="1200" dirty="0" err="1">
                <a:solidFill>
                  <a:srgbClr val="00236A"/>
                </a:solidFill>
              </a:rPr>
              <a:t>en</a:t>
            </a:r>
            <a:r>
              <a:rPr sz="1200" dirty="0">
                <a:solidFill>
                  <a:srgbClr val="00236A"/>
                </a:solidFill>
              </a:rPr>
              <a:t> je </a:t>
            </a:r>
            <a:r>
              <a:rPr sz="1200" dirty="0" err="1">
                <a:solidFill>
                  <a:srgbClr val="00236A"/>
                </a:solidFill>
              </a:rPr>
              <a:t>krijgt</a:t>
            </a:r>
            <a:r>
              <a:rPr sz="1200" dirty="0">
                <a:solidFill>
                  <a:srgbClr val="00236A"/>
                </a:solidFill>
              </a:rPr>
              <a:t> ze </a:t>
            </a:r>
            <a:r>
              <a:rPr sz="1200" dirty="0" err="1">
                <a:solidFill>
                  <a:srgbClr val="00236A"/>
                </a:solidFill>
              </a:rPr>
              <a:t>letterlijk</a:t>
            </a:r>
            <a:r>
              <a:rPr sz="1200" dirty="0">
                <a:solidFill>
                  <a:srgbClr val="00236A"/>
                </a:solidFill>
              </a:rPr>
              <a:t> mee in de sheets.</a:t>
            </a:r>
          </a:p>
          <a:p>
            <a:r>
              <a:rPr sz="1200" b="1" dirty="0" err="1">
                <a:solidFill>
                  <a:srgbClr val="B6997D"/>
                </a:solidFill>
              </a:rPr>
              <a:t>Spelregel</a:t>
            </a:r>
            <a:r>
              <a:rPr sz="1200" b="1" dirty="0">
                <a:solidFill>
                  <a:srgbClr val="B6997D"/>
                </a:solidFill>
              </a:rPr>
              <a:t> 2  </a:t>
            </a:r>
            <a:r>
              <a:rPr sz="1200" dirty="0">
                <a:solidFill>
                  <a:srgbClr val="00236A"/>
                </a:solidFill>
              </a:rPr>
              <a:t>We laten </a:t>
            </a:r>
            <a:r>
              <a:rPr sz="1200" dirty="0" err="1">
                <a:solidFill>
                  <a:srgbClr val="00236A"/>
                </a:solidFill>
              </a:rPr>
              <a:t>ook</a:t>
            </a:r>
            <a:r>
              <a:rPr sz="1200" dirty="0">
                <a:solidFill>
                  <a:srgbClr val="00236A"/>
                </a:solidFill>
              </a:rPr>
              <a:t> </a:t>
            </a:r>
            <a:r>
              <a:rPr sz="1200" dirty="0" err="1">
                <a:solidFill>
                  <a:srgbClr val="00236A"/>
                </a:solidFill>
              </a:rPr>
              <a:t>zien</a:t>
            </a:r>
            <a:r>
              <a:rPr sz="1200" dirty="0">
                <a:solidFill>
                  <a:srgbClr val="00236A"/>
                </a:solidFill>
              </a:rPr>
              <a:t> wat er </a:t>
            </a:r>
            <a:r>
              <a:rPr sz="1200" dirty="0" err="1">
                <a:solidFill>
                  <a:srgbClr val="00236A"/>
                </a:solidFill>
              </a:rPr>
              <a:t>misgaat</a:t>
            </a:r>
            <a:r>
              <a:rPr sz="1200" dirty="0">
                <a:solidFill>
                  <a:srgbClr val="00236A"/>
                </a:solidFill>
              </a:rPr>
              <a:t> — want </a:t>
            </a:r>
            <a:r>
              <a:rPr sz="1200" dirty="0" err="1">
                <a:solidFill>
                  <a:srgbClr val="00236A"/>
                </a:solidFill>
              </a:rPr>
              <a:t>dáár</a:t>
            </a:r>
            <a:r>
              <a:rPr sz="1200" dirty="0">
                <a:solidFill>
                  <a:srgbClr val="00236A"/>
                </a:solidFill>
              </a:rPr>
              <a:t> leer je van.</a:t>
            </a:r>
            <a:endParaRPr lang="nl-NL" sz="1200" dirty="0">
              <a:solidFill>
                <a:srgbClr val="00236A"/>
              </a:solidFill>
            </a:endParaRPr>
          </a:p>
          <a:p>
            <a:endParaRPr lang="nl-NL" sz="1200" dirty="0">
              <a:solidFill>
                <a:srgbClr val="00236A"/>
              </a:solidFill>
            </a:endParaRPr>
          </a:p>
          <a:p>
            <a:endParaRPr lang="nl-NL" sz="1200" dirty="0">
              <a:solidFill>
                <a:srgbClr val="00236A"/>
              </a:solidFill>
            </a:endParaRPr>
          </a:p>
          <a:p>
            <a:r>
              <a:rPr lang="nl-NL" sz="1400" b="1" dirty="0">
                <a:solidFill>
                  <a:srgbClr val="00236A"/>
                </a:solidFill>
              </a:rPr>
              <a:t>2) AI </a:t>
            </a:r>
            <a:r>
              <a:rPr lang="nl-NL" sz="1400" b="1" dirty="0" err="1">
                <a:solidFill>
                  <a:srgbClr val="00236A"/>
                </a:solidFill>
              </a:rPr>
              <a:t>Agents</a:t>
            </a:r>
            <a:r>
              <a:rPr lang="nl-NL" sz="1400" b="1" dirty="0">
                <a:solidFill>
                  <a:srgbClr val="00236A"/>
                </a:solidFill>
              </a:rPr>
              <a:t> voor controllers en de relatie met Excel</a:t>
            </a:r>
          </a:p>
          <a:p>
            <a:endParaRPr sz="1200" dirty="0">
              <a:solidFill>
                <a:srgbClr val="00236A"/>
              </a:solidFill>
            </a:endParaRPr>
          </a:p>
        </p:txBody>
      </p:sp>
    </p:spTree>
    <p:extLst>
      <p:ext uri="{BB962C8B-B14F-4D97-AF65-F5344CB8AC3E}">
        <p14:creationId xmlns:p14="http://schemas.microsoft.com/office/powerpoint/2010/main" val="2262916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65973-07D9-E7AA-A90E-1A0DDCCCDAF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DB05A79-F136-9826-9EDF-38E805DB0CE5}"/>
              </a:ext>
            </a:extLst>
          </p:cNvPr>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D1  </a:t>
            </a:r>
            <a:r>
              <a:rPr lang="en-US" sz="2025" b="1" dirty="0">
                <a:solidFill>
                  <a:srgbClr val="1F3864"/>
                </a:solidFill>
                <a:latin typeface="Calibri" pitchFamily="34" charset="0"/>
                <a:ea typeface="Calibri" pitchFamily="34" charset="-122"/>
                <a:cs typeface="Calibri" pitchFamily="34" charset="-120"/>
              </a:rPr>
              <a:t>Demo — Meridiaan Kantoormeubelen</a:t>
            </a:r>
            <a:endParaRPr lang="en-US" sz="1350" dirty="0">
              <a:solidFill>
                <a:prstClr val="black"/>
              </a:solidFill>
              <a:latin typeface="Calibri" panose="020F0502020204030204"/>
            </a:endParaRPr>
          </a:p>
        </p:txBody>
      </p:sp>
      <p:sp>
        <p:nvSpPr>
          <p:cNvPr id="3" name="Text 1">
            <a:extLst>
              <a:ext uri="{FF2B5EF4-FFF2-40B4-BE49-F238E27FC236}">
                <a16:creationId xmlns:a16="http://schemas.microsoft.com/office/drawing/2014/main" id="{18B72700-EFFF-51E2-7870-D55C3ADF1D20}"/>
              </a:ext>
            </a:extLst>
          </p:cNvPr>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4" name="Text 2">
            <a:extLst>
              <a:ext uri="{FF2B5EF4-FFF2-40B4-BE49-F238E27FC236}">
                <a16:creationId xmlns:a16="http://schemas.microsoft.com/office/drawing/2014/main" id="{F6002D65-447E-EE2F-18EC-8D2DF393A6D6}"/>
              </a:ext>
            </a:extLst>
          </p:cNvPr>
          <p:cNvSpPr txBox="1"/>
          <p:nvPr/>
        </p:nvSpPr>
        <p:spPr>
          <a:xfrm>
            <a:off x="377190" y="893921"/>
            <a:ext cx="1557284" cy="1308196"/>
          </a:xfrm>
          <a:prstGeom prst="rect">
            <a:avLst/>
          </a:prstGeom>
          <a:noFill/>
          <a:ln/>
        </p:spPr>
        <p:txBody>
          <a:bodyPr wrap="square" lIns="0" tIns="0" rIns="0" bIns="0" rtlCol="0" anchor="t"/>
          <a:lstStyle/>
          <a:p>
            <a:pPr defTabSz="685800"/>
            <a:r>
              <a:rPr lang="en-US" sz="1275" b="1" dirty="0">
                <a:solidFill>
                  <a:srgbClr val="1F3864"/>
                </a:solidFill>
                <a:latin typeface="Calibri" pitchFamily="34" charset="0"/>
                <a:ea typeface="Calibri" pitchFamily="34" charset="-122"/>
                <a:cs typeface="Calibri" pitchFamily="34" charset="-120"/>
              </a:rPr>
              <a:t>Fictief bedrijf · 720 verkoopregels · Q3 2026
</a:t>
            </a:r>
            <a:r>
              <a:rPr lang="en-US" sz="1125" b="1" dirty="0">
                <a:solidFill>
                  <a:srgbClr val="2E74B5"/>
                </a:solidFill>
                <a:latin typeface="Calibri" pitchFamily="34" charset="0"/>
                <a:ea typeface="Calibri" pitchFamily="34" charset="-122"/>
                <a:cs typeface="Calibri" pitchFamily="34" charset="-120"/>
              </a:rPr>
              <a:t>Zo begin je:
</a:t>
            </a:r>
            <a:r>
              <a:rPr lang="en-US" sz="1050" dirty="0">
                <a:solidFill>
                  <a:srgbClr val="333333"/>
                </a:solidFill>
                <a:latin typeface="Calibri" pitchFamily="34" charset="0"/>
                <a:ea typeface="Calibri" pitchFamily="34" charset="-122"/>
                <a:cs typeface="Calibri" pitchFamily="34" charset="-120"/>
              </a:rPr>
              <a:t>1.  Open het </a:t>
            </a:r>
            <a:r>
              <a:rPr lang="en-US" sz="1050" dirty="0" err="1">
                <a:solidFill>
                  <a:srgbClr val="333333"/>
                </a:solidFill>
                <a:latin typeface="Calibri" pitchFamily="34" charset="0"/>
                <a:ea typeface="Calibri" pitchFamily="34" charset="-122"/>
                <a:cs typeface="Calibri" pitchFamily="34" charset="-120"/>
              </a:rPr>
              <a:t>oefenbestand</a:t>
            </a:r>
            <a:r>
              <a:rPr lang="en-US" sz="1050" dirty="0">
                <a:solidFill>
                  <a:srgbClr val="333333"/>
                </a:solidFill>
                <a:latin typeface="Calibri" pitchFamily="34" charset="0"/>
                <a:ea typeface="Calibri" pitchFamily="34" charset="-122"/>
                <a:cs typeface="Calibri" pitchFamily="34" charset="-120"/>
              </a:rPr>
              <a:t> 
2.  Ga naar het tabblad Verkooptransacties en klik in de tabel
3.  Open Copilot: knop in het lint, óf typ “Copilot” in het zoekvak</a:t>
            </a:r>
            <a:endParaRPr lang="en-US" sz="1275" dirty="0">
              <a:solidFill>
                <a:prstClr val="black"/>
              </a:solidFill>
              <a:latin typeface="Calibri" panose="020F0502020204030204"/>
            </a:endParaRPr>
          </a:p>
          <a:p>
            <a:pPr defTabSz="685800"/>
            <a:r>
              <a:rPr lang="en-US" sz="1050" dirty="0">
                <a:solidFill>
                  <a:srgbClr val="333333"/>
                </a:solidFill>
                <a:latin typeface="Calibri" pitchFamily="34" charset="0"/>
                <a:ea typeface="Calibri" pitchFamily="34" charset="-122"/>
                <a:cs typeface="Calibri" pitchFamily="34" charset="-120"/>
              </a:rPr>
              <a:t>     bovenin en kies “Chatten met Copilot”</a:t>
            </a:r>
            <a:endParaRPr lang="en-US" sz="1275" dirty="0">
              <a:solidFill>
                <a:prstClr val="black"/>
              </a:solidFill>
              <a:latin typeface="Calibri" panose="020F0502020204030204"/>
            </a:endParaRPr>
          </a:p>
        </p:txBody>
      </p:sp>
      <p:sp>
        <p:nvSpPr>
          <p:cNvPr id="8" name="Text 6">
            <a:extLst>
              <a:ext uri="{FF2B5EF4-FFF2-40B4-BE49-F238E27FC236}">
                <a16:creationId xmlns:a16="http://schemas.microsoft.com/office/drawing/2014/main" id="{428E35A7-D2B4-D895-63BD-A4F8B27FA50B}"/>
              </a:ext>
            </a:extLst>
          </p:cNvPr>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D1</a:t>
            </a:r>
            <a:endParaRPr lang="en-US" sz="675" dirty="0">
              <a:solidFill>
                <a:prstClr val="black"/>
              </a:solidFill>
              <a:latin typeface="Calibri" panose="020F0502020204030204"/>
            </a:endParaRPr>
          </a:p>
        </p:txBody>
      </p:sp>
      <p:pic>
        <p:nvPicPr>
          <p:cNvPr id="6" name="Afbeelding 5">
            <a:extLst>
              <a:ext uri="{FF2B5EF4-FFF2-40B4-BE49-F238E27FC236}">
                <a16:creationId xmlns:a16="http://schemas.microsoft.com/office/drawing/2014/main" id="{FC7B8C48-34E0-1500-B0CF-623AC0965526}"/>
              </a:ext>
            </a:extLst>
          </p:cNvPr>
          <p:cNvPicPr>
            <a:picLocks noChangeAspect="1"/>
          </p:cNvPicPr>
          <p:nvPr/>
        </p:nvPicPr>
        <p:blipFill>
          <a:blip r:embed="rId3"/>
          <a:stretch>
            <a:fillRect/>
          </a:stretch>
        </p:blipFill>
        <p:spPr>
          <a:xfrm>
            <a:off x="2210158" y="783772"/>
            <a:ext cx="4323593" cy="4070577"/>
          </a:xfrm>
          <a:prstGeom prst="rect">
            <a:avLst/>
          </a:prstGeom>
        </p:spPr>
      </p:pic>
    </p:spTree>
    <p:extLst>
      <p:ext uri="{BB962C8B-B14F-4D97-AF65-F5344CB8AC3E}">
        <p14:creationId xmlns:p14="http://schemas.microsoft.com/office/powerpoint/2010/main" val="2038800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342DC-B253-8661-D2D5-1367BAFE747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D1CF752-A542-C536-AC86-15244771D7B9}"/>
              </a:ext>
            </a:extLst>
          </p:cNvPr>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D1  </a:t>
            </a:r>
            <a:r>
              <a:rPr lang="en-US" sz="2025" b="1" dirty="0">
                <a:solidFill>
                  <a:srgbClr val="1F3864"/>
                </a:solidFill>
                <a:latin typeface="Calibri" pitchFamily="34" charset="0"/>
                <a:ea typeface="Calibri" pitchFamily="34" charset="-122"/>
                <a:cs typeface="Calibri" pitchFamily="34" charset="-120"/>
              </a:rPr>
              <a:t>Demo — Meridiaan Kantoormeubelen</a:t>
            </a:r>
            <a:endParaRPr lang="en-US" sz="1350" dirty="0">
              <a:solidFill>
                <a:prstClr val="black"/>
              </a:solidFill>
              <a:latin typeface="Calibri" panose="020F0502020204030204"/>
            </a:endParaRPr>
          </a:p>
        </p:txBody>
      </p:sp>
      <p:sp>
        <p:nvSpPr>
          <p:cNvPr id="3" name="Text 1">
            <a:extLst>
              <a:ext uri="{FF2B5EF4-FFF2-40B4-BE49-F238E27FC236}">
                <a16:creationId xmlns:a16="http://schemas.microsoft.com/office/drawing/2014/main" id="{CE44ACA2-9A9E-7417-3677-660078E48913}"/>
              </a:ext>
            </a:extLst>
          </p:cNvPr>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4" name="Text 2">
            <a:extLst>
              <a:ext uri="{FF2B5EF4-FFF2-40B4-BE49-F238E27FC236}">
                <a16:creationId xmlns:a16="http://schemas.microsoft.com/office/drawing/2014/main" id="{E01AE115-94E6-F66C-BC1F-E76B5F6A6CE1}"/>
              </a:ext>
            </a:extLst>
          </p:cNvPr>
          <p:cNvSpPr txBox="1"/>
          <p:nvPr/>
        </p:nvSpPr>
        <p:spPr>
          <a:xfrm>
            <a:off x="377190" y="893921"/>
            <a:ext cx="1557284" cy="1308196"/>
          </a:xfrm>
          <a:prstGeom prst="rect">
            <a:avLst/>
          </a:prstGeom>
          <a:noFill/>
          <a:ln/>
        </p:spPr>
        <p:txBody>
          <a:bodyPr wrap="square" lIns="0" tIns="0" rIns="0" bIns="0" rtlCol="0" anchor="t"/>
          <a:lstStyle/>
          <a:p>
            <a:pPr defTabSz="685800"/>
            <a:r>
              <a:rPr lang="en-US" sz="1275" b="1" dirty="0">
                <a:solidFill>
                  <a:srgbClr val="1F3864"/>
                </a:solidFill>
                <a:latin typeface="Calibri" pitchFamily="34" charset="0"/>
                <a:ea typeface="Calibri" pitchFamily="34" charset="-122"/>
                <a:cs typeface="Calibri" pitchFamily="34" charset="-120"/>
              </a:rPr>
              <a:t>Fictief bedrijf · 720 verkoopregels · Q3 2026
</a:t>
            </a:r>
            <a:r>
              <a:rPr lang="en-US" sz="1125" b="1" dirty="0">
                <a:solidFill>
                  <a:srgbClr val="2E74B5"/>
                </a:solidFill>
                <a:latin typeface="Calibri" pitchFamily="34" charset="0"/>
                <a:ea typeface="Calibri" pitchFamily="34" charset="-122"/>
                <a:cs typeface="Calibri" pitchFamily="34" charset="-120"/>
              </a:rPr>
              <a:t>Zo begin je:
</a:t>
            </a:r>
            <a:r>
              <a:rPr lang="en-US" sz="1050" dirty="0">
                <a:solidFill>
                  <a:srgbClr val="333333"/>
                </a:solidFill>
                <a:latin typeface="Calibri" pitchFamily="34" charset="0"/>
                <a:ea typeface="Calibri" pitchFamily="34" charset="-122"/>
                <a:cs typeface="Calibri" pitchFamily="34" charset="-120"/>
              </a:rPr>
              <a:t>1.  Open het </a:t>
            </a:r>
            <a:r>
              <a:rPr lang="en-US" sz="1050" dirty="0" err="1">
                <a:solidFill>
                  <a:srgbClr val="333333"/>
                </a:solidFill>
                <a:latin typeface="Calibri" pitchFamily="34" charset="0"/>
                <a:ea typeface="Calibri" pitchFamily="34" charset="-122"/>
                <a:cs typeface="Calibri" pitchFamily="34" charset="-120"/>
              </a:rPr>
              <a:t>oefenbestand</a:t>
            </a:r>
            <a:r>
              <a:rPr lang="en-US" sz="1050" dirty="0">
                <a:solidFill>
                  <a:srgbClr val="333333"/>
                </a:solidFill>
                <a:latin typeface="Calibri" pitchFamily="34" charset="0"/>
                <a:ea typeface="Calibri" pitchFamily="34" charset="-122"/>
                <a:cs typeface="Calibri" pitchFamily="34" charset="-120"/>
              </a:rPr>
              <a:t> 
2.  Ga naar het tabblad Verkooptransacties en klik in de tabel
3.  Open Copilot: knop in het lint, óf typ “Copilot” in het zoekvak</a:t>
            </a:r>
            <a:endParaRPr lang="en-US" sz="1275" dirty="0">
              <a:solidFill>
                <a:prstClr val="black"/>
              </a:solidFill>
              <a:latin typeface="Calibri" panose="020F0502020204030204"/>
            </a:endParaRPr>
          </a:p>
          <a:p>
            <a:pPr defTabSz="685800"/>
            <a:r>
              <a:rPr lang="en-US" sz="1050" dirty="0">
                <a:solidFill>
                  <a:srgbClr val="333333"/>
                </a:solidFill>
                <a:latin typeface="Calibri" pitchFamily="34" charset="0"/>
                <a:ea typeface="Calibri" pitchFamily="34" charset="-122"/>
                <a:cs typeface="Calibri" pitchFamily="34" charset="-120"/>
              </a:rPr>
              <a:t>     bovenin en kies “Chatten met Copilot”</a:t>
            </a:r>
            <a:endParaRPr lang="en-US" sz="1275" dirty="0">
              <a:solidFill>
                <a:prstClr val="black"/>
              </a:solidFill>
              <a:latin typeface="Calibri" panose="020F0502020204030204"/>
            </a:endParaRPr>
          </a:p>
        </p:txBody>
      </p:sp>
      <p:sp>
        <p:nvSpPr>
          <p:cNvPr id="8" name="Text 6">
            <a:extLst>
              <a:ext uri="{FF2B5EF4-FFF2-40B4-BE49-F238E27FC236}">
                <a16:creationId xmlns:a16="http://schemas.microsoft.com/office/drawing/2014/main" id="{D941E6D6-C2E3-16D7-45D3-7564F039DB16}"/>
              </a:ext>
            </a:extLst>
          </p:cNvPr>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D1</a:t>
            </a:r>
            <a:endParaRPr lang="en-US" sz="675" dirty="0">
              <a:solidFill>
                <a:prstClr val="black"/>
              </a:solidFill>
              <a:latin typeface="Calibri" panose="020F0502020204030204"/>
            </a:endParaRPr>
          </a:p>
        </p:txBody>
      </p:sp>
      <p:pic>
        <p:nvPicPr>
          <p:cNvPr id="9" name="Afbeelding 8">
            <a:extLst>
              <a:ext uri="{FF2B5EF4-FFF2-40B4-BE49-F238E27FC236}">
                <a16:creationId xmlns:a16="http://schemas.microsoft.com/office/drawing/2014/main" id="{12A9F941-34EC-10CD-3AFF-BCAB9471A8BC}"/>
              </a:ext>
            </a:extLst>
          </p:cNvPr>
          <p:cNvPicPr>
            <a:picLocks noChangeAspect="1"/>
          </p:cNvPicPr>
          <p:nvPr/>
        </p:nvPicPr>
        <p:blipFill>
          <a:blip r:embed="rId3"/>
          <a:stretch>
            <a:fillRect/>
          </a:stretch>
        </p:blipFill>
        <p:spPr>
          <a:xfrm>
            <a:off x="2005641" y="856301"/>
            <a:ext cx="6988334" cy="3545552"/>
          </a:xfrm>
          <a:prstGeom prst="rect">
            <a:avLst/>
          </a:prstGeom>
        </p:spPr>
      </p:pic>
    </p:spTree>
    <p:extLst>
      <p:ext uri="{BB962C8B-B14F-4D97-AF65-F5344CB8AC3E}">
        <p14:creationId xmlns:p14="http://schemas.microsoft.com/office/powerpoint/2010/main" val="1212166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D2  </a:t>
            </a:r>
            <a:r>
              <a:rPr lang="en-US" sz="2025" b="1" dirty="0">
                <a:solidFill>
                  <a:srgbClr val="1F3864"/>
                </a:solidFill>
                <a:latin typeface="Calibri" pitchFamily="34" charset="0"/>
                <a:ea typeface="Calibri" pitchFamily="34" charset="-122"/>
                <a:cs typeface="Calibri" pitchFamily="34" charset="-120"/>
              </a:rPr>
              <a:t>Stap 1 — Eerste verkenning (invoer)</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4" name="Text 2"/>
          <p:cNvSpPr txBox="1"/>
          <p:nvPr/>
        </p:nvSpPr>
        <p:spPr>
          <a:xfrm>
            <a:off x="377190" y="791051"/>
            <a:ext cx="3497580" cy="1165860"/>
          </a:xfrm>
          <a:prstGeom prst="rect">
            <a:avLst/>
          </a:prstGeom>
          <a:solidFill>
            <a:srgbClr val="FFF2CC"/>
          </a:solidFill>
          <a:ln w="19050">
            <a:solidFill>
              <a:srgbClr val="D6B656"/>
            </a:solidFill>
          </a:ln>
        </p:spPr>
        <p:txBody>
          <a:bodyPr wrap="square" lIns="76200" tIns="76200" rIns="76200" bIns="76200" rtlCol="0" anchor="t"/>
          <a:lstStyle/>
          <a:p>
            <a:pPr defTabSz="685800"/>
            <a:r>
              <a:rPr lang="en-US" sz="900" b="1" dirty="0">
                <a:solidFill>
                  <a:srgbClr val="666666"/>
                </a:solidFill>
                <a:latin typeface="Calibri" pitchFamily="34" charset="0"/>
                <a:ea typeface="Calibri" pitchFamily="34" charset="-122"/>
                <a:cs typeface="Calibri" pitchFamily="34" charset="-120"/>
              </a:rPr>
              <a:t>Typ dit in Copilot:</a:t>
            </a:r>
            <a:endParaRPr lang="en-US" sz="900" dirty="0">
              <a:solidFill>
                <a:prstClr val="black"/>
              </a:solidFill>
              <a:latin typeface="Calibri" panose="020F0502020204030204"/>
            </a:endParaRPr>
          </a:p>
          <a:p>
            <a:pPr defTabSz="685800"/>
            <a:r>
              <a:rPr lang="en-US" sz="1275" b="1" dirty="0">
                <a:solidFill>
                  <a:srgbClr val="000000"/>
                </a:solidFill>
                <a:latin typeface="Calibri" pitchFamily="34" charset="0"/>
                <a:ea typeface="Calibri" pitchFamily="34" charset="-122"/>
                <a:cs typeface="Calibri" pitchFamily="34" charset="-120"/>
              </a:rPr>
              <a:t>“Analyseer deze gegevens en geef drie opvallende inzichten.”</a:t>
            </a:r>
            <a:endParaRPr lang="en-US" sz="900" dirty="0">
              <a:solidFill>
                <a:prstClr val="black"/>
              </a:solidFill>
              <a:latin typeface="Calibri" panose="020F0502020204030204"/>
            </a:endParaRPr>
          </a:p>
        </p:txBody>
      </p:sp>
      <p:sp>
        <p:nvSpPr>
          <p:cNvPr id="5" name="Text 3"/>
          <p:cNvSpPr txBox="1"/>
          <p:nvPr/>
        </p:nvSpPr>
        <p:spPr>
          <a:xfrm>
            <a:off x="377190" y="2128361"/>
            <a:ext cx="3497580" cy="617220"/>
          </a:xfrm>
          <a:prstGeom prst="rect">
            <a:avLst/>
          </a:prstGeom>
          <a:noFill/>
          <a:ln/>
        </p:spPr>
        <p:txBody>
          <a:bodyPr wrap="square" lIns="0" tIns="0" rIns="0" bIns="0" rtlCol="0" anchor="ctr"/>
          <a:lstStyle/>
          <a:p>
            <a:pPr defTabSz="685800"/>
            <a:r>
              <a:rPr lang="en-US" sz="975" i="1" dirty="0">
                <a:solidFill>
                  <a:srgbClr val="666666"/>
                </a:solidFill>
                <a:latin typeface="Calibri" pitchFamily="34" charset="0"/>
                <a:ea typeface="Calibri" pitchFamily="34" charset="-122"/>
                <a:cs typeface="Calibri" pitchFamily="34" charset="-120"/>
              </a:rPr>
              <a:t>Selecteer eerst een cel in de tabel; Copilot kijkt mee naar de hele tabel.</a:t>
            </a:r>
            <a:endParaRPr lang="en-US" sz="975" dirty="0">
              <a:solidFill>
                <a:prstClr val="black"/>
              </a:solidFill>
              <a:latin typeface="Calibri" panose="020F0502020204030204"/>
            </a:endParaRPr>
          </a:p>
        </p:txBody>
      </p:sp>
      <p:sp>
        <p:nvSpPr>
          <p:cNvPr id="8" name="Text 6"/>
          <p:cNvSpPr txBox="1"/>
          <p:nvPr/>
        </p:nvSpPr>
        <p:spPr>
          <a:xfrm>
            <a:off x="377190" y="4494371"/>
            <a:ext cx="3925235" cy="425196"/>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Typ de prompt letterlijk over en druk op verzenden.</a:t>
            </a:r>
            <a:endParaRPr lang="en-US" sz="1050" dirty="0">
              <a:solidFill>
                <a:prstClr val="black"/>
              </a:solidFill>
              <a:latin typeface="Calibri" panose="020F0502020204030204"/>
            </a:endParaRPr>
          </a:p>
        </p:txBody>
      </p:sp>
      <p:sp>
        <p:nvSpPr>
          <p:cNvPr id="9" name="Text 7"/>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D2</a:t>
            </a:r>
            <a:endParaRPr lang="en-US" sz="675" dirty="0">
              <a:solidFill>
                <a:prstClr val="black"/>
              </a:solidFill>
              <a:latin typeface="Calibri" panose="020F0502020204030204"/>
            </a:endParaRPr>
          </a:p>
        </p:txBody>
      </p:sp>
      <p:pic>
        <p:nvPicPr>
          <p:cNvPr id="10" name="Picture 9" descr="F02.png"/>
          <p:cNvPicPr>
            <a:picLocks noChangeAspect="1"/>
          </p:cNvPicPr>
          <p:nvPr/>
        </p:nvPicPr>
        <p:blipFill>
          <a:blip r:embed="rId3"/>
          <a:stretch>
            <a:fillRect/>
          </a:stretch>
        </p:blipFill>
        <p:spPr>
          <a:xfrm>
            <a:off x="4577715" y="29813"/>
            <a:ext cx="2273816" cy="5045028"/>
          </a:xfrm>
          <a:prstGeom prst="rect">
            <a:avLst/>
          </a:prstGeom>
          <a:ln w="9525">
            <a:solidFill>
              <a:srgbClr val="B0B0B0"/>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D3  </a:t>
            </a:r>
            <a:r>
              <a:rPr lang="en-US" sz="2025" b="1" dirty="0">
                <a:solidFill>
                  <a:srgbClr val="1F3864"/>
                </a:solidFill>
                <a:latin typeface="Calibri" pitchFamily="34" charset="0"/>
                <a:ea typeface="Calibri" pitchFamily="34" charset="-122"/>
                <a:cs typeface="Calibri" pitchFamily="34" charset="-120"/>
              </a:rPr>
              <a:t>Stap 1 — Eerste verkenning (resultaat)</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6" name="Text 4"/>
          <p:cNvSpPr txBox="1"/>
          <p:nvPr/>
        </p:nvSpPr>
        <p:spPr>
          <a:xfrm>
            <a:off x="377190" y="3172589"/>
            <a:ext cx="4011268" cy="1746979"/>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Copilot geeft een startpunt, geen </a:t>
            </a:r>
            <a:r>
              <a:rPr lang="en-US" sz="1050" dirty="0" err="1">
                <a:solidFill>
                  <a:srgbClr val="333333"/>
                </a:solidFill>
                <a:latin typeface="Calibri" pitchFamily="34" charset="0"/>
                <a:ea typeface="Calibri" pitchFamily="34" charset="-122"/>
                <a:cs typeface="Calibri" pitchFamily="34" charset="-120"/>
              </a:rPr>
              <a:t>eindantwoord</a:t>
            </a:r>
            <a:r>
              <a:rPr lang="en-US" sz="1050" dirty="0">
                <a:solidFill>
                  <a:srgbClr val="333333"/>
                </a:solidFill>
                <a:latin typeface="Calibri" pitchFamily="34" charset="0"/>
                <a:ea typeface="Calibri" pitchFamily="34" charset="-122"/>
                <a:cs typeface="Calibri" pitchFamily="34" charset="-120"/>
              </a:rPr>
              <a:t> </a:t>
            </a:r>
            <a:r>
              <a:rPr lang="en-US" sz="1050" dirty="0">
                <a:solidFill>
                  <a:srgbClr val="333333"/>
                </a:solidFill>
                <a:latin typeface="Calibri" pitchFamily="34" charset="0"/>
                <a:ea typeface="Calibri" pitchFamily="34" charset="-122"/>
                <a:cs typeface="Calibri" pitchFamily="34" charset="-120"/>
                <a:sym typeface="Wingdings" panose="05000000000000000000" pitchFamily="2" charset="2"/>
              </a:rPr>
              <a:t></a:t>
            </a:r>
            <a:r>
              <a:rPr lang="en-US" sz="1050" dirty="0">
                <a:solidFill>
                  <a:srgbClr val="333333"/>
                </a:solidFill>
                <a:latin typeface="Calibri" pitchFamily="34" charset="0"/>
                <a:ea typeface="Calibri" pitchFamily="34" charset="-122"/>
                <a:cs typeface="Calibri" pitchFamily="34" charset="-120"/>
              </a:rPr>
              <a:t> lees de inzichten kritisch.</a:t>
            </a:r>
            <a:endParaRPr lang="en-US" sz="1050" dirty="0">
              <a:solidFill>
                <a:prstClr val="black"/>
              </a:solidFill>
              <a:latin typeface="Calibri" panose="020F0502020204030204"/>
            </a:endParaRPr>
          </a:p>
        </p:txBody>
      </p:sp>
      <p:sp>
        <p:nvSpPr>
          <p:cNvPr id="7" name="Text 5"/>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D3</a:t>
            </a:r>
            <a:endParaRPr lang="en-US" sz="675" dirty="0">
              <a:solidFill>
                <a:prstClr val="black"/>
              </a:solidFill>
              <a:latin typeface="Calibri" panose="020F0502020204030204"/>
            </a:endParaRPr>
          </a:p>
        </p:txBody>
      </p:sp>
      <p:pic>
        <p:nvPicPr>
          <p:cNvPr id="8" name="Picture 7" descr="F03.png"/>
          <p:cNvPicPr>
            <a:picLocks noChangeAspect="1"/>
          </p:cNvPicPr>
          <p:nvPr/>
        </p:nvPicPr>
        <p:blipFill>
          <a:blip r:embed="rId3"/>
          <a:stretch>
            <a:fillRect/>
          </a:stretch>
        </p:blipFill>
        <p:spPr>
          <a:xfrm>
            <a:off x="4846121" y="29814"/>
            <a:ext cx="2231853" cy="4964606"/>
          </a:xfrm>
          <a:prstGeom prst="rect">
            <a:avLst/>
          </a:prstGeom>
          <a:ln w="9525">
            <a:solidFill>
              <a:srgbClr val="B0B0B0"/>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D4  </a:t>
            </a:r>
            <a:r>
              <a:rPr lang="en-US" sz="2025" b="1" dirty="0">
                <a:solidFill>
                  <a:srgbClr val="1F3864"/>
                </a:solidFill>
                <a:latin typeface="Calibri" pitchFamily="34" charset="0"/>
                <a:ea typeface="Calibri" pitchFamily="34" charset="-122"/>
                <a:cs typeface="Calibri" pitchFamily="34" charset="-120"/>
              </a:rPr>
              <a:t>Stap 2 — Draaitabel (invoer)</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4" name="Text 2"/>
          <p:cNvSpPr txBox="1"/>
          <p:nvPr/>
        </p:nvSpPr>
        <p:spPr>
          <a:xfrm>
            <a:off x="377190" y="791051"/>
            <a:ext cx="3497580" cy="1440180"/>
          </a:xfrm>
          <a:prstGeom prst="rect">
            <a:avLst/>
          </a:prstGeom>
          <a:solidFill>
            <a:srgbClr val="FFF2CC"/>
          </a:solidFill>
          <a:ln w="19050">
            <a:solidFill>
              <a:srgbClr val="D6B656"/>
            </a:solidFill>
          </a:ln>
        </p:spPr>
        <p:txBody>
          <a:bodyPr wrap="square" lIns="76200" tIns="76200" rIns="76200" bIns="76200" rtlCol="0" anchor="t"/>
          <a:lstStyle/>
          <a:p>
            <a:pPr defTabSz="685800"/>
            <a:r>
              <a:rPr lang="en-US" sz="900" b="1" dirty="0">
                <a:solidFill>
                  <a:srgbClr val="666666"/>
                </a:solidFill>
                <a:latin typeface="Calibri" pitchFamily="34" charset="0"/>
                <a:ea typeface="Calibri" pitchFamily="34" charset="-122"/>
                <a:cs typeface="Calibri" pitchFamily="34" charset="-120"/>
              </a:rPr>
              <a:t>Typ dit in Copilot:</a:t>
            </a:r>
            <a:endParaRPr lang="en-US" sz="900" dirty="0">
              <a:solidFill>
                <a:prstClr val="black"/>
              </a:solidFill>
              <a:latin typeface="Calibri" panose="020F0502020204030204"/>
            </a:endParaRPr>
          </a:p>
          <a:p>
            <a:pPr defTabSz="685800"/>
            <a:r>
              <a:rPr lang="en-US" sz="1275" b="1" dirty="0">
                <a:solidFill>
                  <a:srgbClr val="000000"/>
                </a:solidFill>
                <a:latin typeface="Calibri" pitchFamily="34" charset="0"/>
                <a:ea typeface="Calibri" pitchFamily="34" charset="-122"/>
                <a:cs typeface="Calibri" pitchFamily="34" charset="-120"/>
              </a:rPr>
              <a:t>“Maak een draaitabel met de omzet per productgroep per maand en zet deze op een nieuw werkblad.”</a:t>
            </a:r>
            <a:endParaRPr lang="en-US" sz="900" dirty="0">
              <a:solidFill>
                <a:prstClr val="black"/>
              </a:solidFill>
              <a:latin typeface="Calibri" panose="020F0502020204030204"/>
            </a:endParaRPr>
          </a:p>
        </p:txBody>
      </p:sp>
      <p:sp>
        <p:nvSpPr>
          <p:cNvPr id="7" name="Text 5"/>
          <p:cNvSpPr txBox="1"/>
          <p:nvPr/>
        </p:nvSpPr>
        <p:spPr>
          <a:xfrm>
            <a:off x="377190" y="3314795"/>
            <a:ext cx="3323542" cy="1604772"/>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Je sleept geen velden: je zegt wát je wilt, Copilot bepaalt hóe.</a:t>
            </a:r>
            <a:endParaRPr lang="en-US" sz="1050" dirty="0">
              <a:solidFill>
                <a:prstClr val="black"/>
              </a:solidFill>
              <a:latin typeface="Calibri" panose="020F0502020204030204"/>
            </a:endParaRPr>
          </a:p>
        </p:txBody>
      </p:sp>
      <p:sp>
        <p:nvSpPr>
          <p:cNvPr id="8" name="Text 6"/>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D4</a:t>
            </a:r>
            <a:endParaRPr lang="en-US" sz="675" dirty="0">
              <a:solidFill>
                <a:prstClr val="black"/>
              </a:solidFill>
              <a:latin typeface="Calibri" panose="020F0502020204030204"/>
            </a:endParaRPr>
          </a:p>
        </p:txBody>
      </p:sp>
      <p:pic>
        <p:nvPicPr>
          <p:cNvPr id="9" name="Picture 8" descr="F03F04.jpg"/>
          <p:cNvPicPr>
            <a:picLocks noChangeAspect="1"/>
          </p:cNvPicPr>
          <p:nvPr/>
        </p:nvPicPr>
        <p:blipFill>
          <a:blip r:embed="rId3"/>
          <a:stretch>
            <a:fillRect/>
          </a:stretch>
        </p:blipFill>
        <p:spPr>
          <a:xfrm>
            <a:off x="4062174" y="29813"/>
            <a:ext cx="2446457" cy="4989487"/>
          </a:xfrm>
          <a:prstGeom prst="rect">
            <a:avLst/>
          </a:prstGeom>
          <a:ln w="9525">
            <a:solidFill>
              <a:srgbClr val="B0B0B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D5  </a:t>
            </a:r>
            <a:r>
              <a:rPr lang="en-US" sz="2025" b="1" dirty="0">
                <a:solidFill>
                  <a:srgbClr val="1F3864"/>
                </a:solidFill>
                <a:latin typeface="Calibri" pitchFamily="34" charset="0"/>
                <a:ea typeface="Calibri" pitchFamily="34" charset="-122"/>
                <a:cs typeface="Calibri" pitchFamily="34" charset="-120"/>
              </a:rPr>
              <a:t>Stap 2 — Draaitabel (resultaat)</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6" name="Text 4"/>
          <p:cNvSpPr txBox="1"/>
          <p:nvPr/>
        </p:nvSpPr>
        <p:spPr>
          <a:xfrm>
            <a:off x="377190" y="4494371"/>
            <a:ext cx="5445641" cy="425196"/>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Controleer het totaal met de brondata.  Copilot doet het werk, jij de afwerking.</a:t>
            </a:r>
            <a:endParaRPr lang="en-US" sz="1050" dirty="0">
              <a:solidFill>
                <a:prstClr val="black"/>
              </a:solidFill>
              <a:latin typeface="Calibri" panose="020F0502020204030204"/>
            </a:endParaRPr>
          </a:p>
        </p:txBody>
      </p:sp>
      <p:sp>
        <p:nvSpPr>
          <p:cNvPr id="7" name="Text 5"/>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D5</a:t>
            </a:r>
            <a:endParaRPr lang="en-US" sz="675" dirty="0">
              <a:solidFill>
                <a:prstClr val="black"/>
              </a:solidFill>
              <a:latin typeface="Calibri" panose="020F0502020204030204"/>
            </a:endParaRPr>
          </a:p>
        </p:txBody>
      </p:sp>
      <p:pic>
        <p:nvPicPr>
          <p:cNvPr id="8" name="Picture 7" descr="F05.jpg"/>
          <p:cNvPicPr>
            <a:picLocks noChangeAspect="1"/>
          </p:cNvPicPr>
          <p:nvPr/>
        </p:nvPicPr>
        <p:blipFill>
          <a:blip r:embed="rId3"/>
          <a:stretch>
            <a:fillRect/>
          </a:stretch>
        </p:blipFill>
        <p:spPr>
          <a:xfrm>
            <a:off x="809960" y="934519"/>
            <a:ext cx="6533276" cy="3190990"/>
          </a:xfrm>
          <a:prstGeom prst="rect">
            <a:avLst/>
          </a:prstGeom>
          <a:ln w="9525">
            <a:solidFill>
              <a:srgbClr val="B0B0B0"/>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D6  </a:t>
            </a:r>
            <a:r>
              <a:rPr lang="en-US" sz="2025" b="1" dirty="0">
                <a:solidFill>
                  <a:srgbClr val="1F3864"/>
                </a:solidFill>
                <a:latin typeface="Calibri" pitchFamily="34" charset="0"/>
                <a:ea typeface="Calibri" pitchFamily="34" charset="-122"/>
                <a:cs typeface="Calibri" pitchFamily="34" charset="-120"/>
              </a:rPr>
              <a:t>Stap 3 — Een vage prompt</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4" name="Text 2"/>
          <p:cNvSpPr txBox="1"/>
          <p:nvPr/>
        </p:nvSpPr>
        <p:spPr>
          <a:xfrm>
            <a:off x="377190" y="791051"/>
            <a:ext cx="3497580" cy="891540"/>
          </a:xfrm>
          <a:prstGeom prst="rect">
            <a:avLst/>
          </a:prstGeom>
          <a:solidFill>
            <a:srgbClr val="FFF2CC"/>
          </a:solidFill>
          <a:ln w="19050">
            <a:solidFill>
              <a:srgbClr val="D6B656"/>
            </a:solidFill>
          </a:ln>
        </p:spPr>
        <p:txBody>
          <a:bodyPr wrap="square" lIns="76200" tIns="76200" rIns="76200" bIns="76200" rtlCol="0" anchor="t"/>
          <a:lstStyle/>
          <a:p>
            <a:pPr defTabSz="685800"/>
            <a:r>
              <a:rPr lang="en-US" sz="900" b="1" dirty="0">
                <a:solidFill>
                  <a:srgbClr val="666666"/>
                </a:solidFill>
                <a:latin typeface="Calibri" pitchFamily="34" charset="0"/>
                <a:ea typeface="Calibri" pitchFamily="34" charset="-122"/>
                <a:cs typeface="Calibri" pitchFamily="34" charset="-120"/>
              </a:rPr>
              <a:t>Typ dit in Copilot:</a:t>
            </a:r>
            <a:endParaRPr lang="en-US" sz="900" dirty="0">
              <a:solidFill>
                <a:prstClr val="black"/>
              </a:solidFill>
              <a:latin typeface="Calibri" panose="020F0502020204030204"/>
            </a:endParaRPr>
          </a:p>
          <a:p>
            <a:pPr defTabSz="685800"/>
            <a:r>
              <a:rPr lang="en-US" sz="1275" b="1" dirty="0">
                <a:solidFill>
                  <a:srgbClr val="000000"/>
                </a:solidFill>
                <a:latin typeface="Calibri" pitchFamily="34" charset="0"/>
                <a:ea typeface="Calibri" pitchFamily="34" charset="-122"/>
                <a:cs typeface="Calibri" pitchFamily="34" charset="-120"/>
              </a:rPr>
              <a:t>“Maak een grafiek.”</a:t>
            </a:r>
            <a:endParaRPr lang="en-US" sz="900" dirty="0">
              <a:solidFill>
                <a:prstClr val="black"/>
              </a:solidFill>
              <a:latin typeface="Calibri" panose="020F0502020204030204"/>
            </a:endParaRPr>
          </a:p>
        </p:txBody>
      </p:sp>
      <p:sp>
        <p:nvSpPr>
          <p:cNvPr id="5" name="Text 3"/>
          <p:cNvSpPr txBox="1"/>
          <p:nvPr/>
        </p:nvSpPr>
        <p:spPr>
          <a:xfrm>
            <a:off x="377190" y="1888331"/>
            <a:ext cx="1303020" cy="377190"/>
          </a:xfrm>
          <a:prstGeom prst="roundRect">
            <a:avLst>
              <a:gd name="adj" fmla="val 14545"/>
            </a:avLst>
          </a:prstGeom>
          <a:solidFill>
            <a:srgbClr val="C00000"/>
          </a:solidFill>
          <a:ln/>
        </p:spPr>
        <p:txBody>
          <a:bodyPr wrap="square" rtlCol="0" anchor="ctr"/>
          <a:lstStyle/>
          <a:p>
            <a:pPr algn="ctr" defTabSz="685800"/>
            <a:r>
              <a:rPr lang="en-US" sz="1350" b="1" dirty="0">
                <a:solidFill>
                  <a:srgbClr val="FFFFFF"/>
                </a:solidFill>
                <a:latin typeface="Calibri" pitchFamily="34" charset="0"/>
                <a:ea typeface="Calibri" pitchFamily="34" charset="-122"/>
                <a:cs typeface="Calibri" pitchFamily="34" charset="-120"/>
              </a:rPr>
              <a:t>Te vaag!</a:t>
            </a:r>
            <a:endParaRPr lang="en-US" sz="1350" dirty="0">
              <a:solidFill>
                <a:prstClr val="black"/>
              </a:solidFill>
              <a:latin typeface="Calibri" panose="020F0502020204030204"/>
            </a:endParaRPr>
          </a:p>
        </p:txBody>
      </p:sp>
      <p:sp>
        <p:nvSpPr>
          <p:cNvPr id="6" name="Text 4"/>
          <p:cNvSpPr txBox="1"/>
          <p:nvPr/>
        </p:nvSpPr>
        <p:spPr>
          <a:xfrm>
            <a:off x="377190" y="2402681"/>
            <a:ext cx="3497580" cy="822960"/>
          </a:xfrm>
          <a:prstGeom prst="rect">
            <a:avLst/>
          </a:prstGeom>
          <a:noFill/>
          <a:ln/>
        </p:spPr>
        <p:txBody>
          <a:bodyPr wrap="square" lIns="0" tIns="0" rIns="0" bIns="0" rtlCol="0" anchor="ctr"/>
          <a:lstStyle/>
          <a:p>
            <a:pPr defTabSz="685800"/>
            <a:r>
              <a:rPr lang="en-US" sz="975" i="1" dirty="0">
                <a:solidFill>
                  <a:srgbClr val="666666"/>
                </a:solidFill>
                <a:latin typeface="Calibri" pitchFamily="34" charset="0"/>
                <a:ea typeface="Calibri" pitchFamily="34" charset="-122"/>
                <a:cs typeface="Calibri" pitchFamily="34" charset="-120"/>
              </a:rPr>
              <a:t>Er ontbreekt: welke gegevens, welk grafiektype, welke volgorde, welke labels.</a:t>
            </a:r>
            <a:endParaRPr lang="en-US" sz="975" dirty="0">
              <a:solidFill>
                <a:prstClr val="black"/>
              </a:solidFill>
              <a:latin typeface="Calibri" panose="020F0502020204030204"/>
            </a:endParaRPr>
          </a:p>
        </p:txBody>
      </p:sp>
      <p:sp>
        <p:nvSpPr>
          <p:cNvPr id="9" name="Text 7"/>
          <p:cNvSpPr txBox="1"/>
          <p:nvPr/>
        </p:nvSpPr>
        <p:spPr>
          <a:xfrm>
            <a:off x="377190" y="3225641"/>
            <a:ext cx="3265314" cy="1693926"/>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Vaag = Copilot legt de vraag terug en je bent een extra ronde kwijt. Geen fout van Copilot, maar van de opdracht.</a:t>
            </a:r>
            <a:endParaRPr lang="en-US" sz="1050" dirty="0">
              <a:solidFill>
                <a:prstClr val="black"/>
              </a:solidFill>
              <a:latin typeface="Calibri" panose="020F0502020204030204"/>
            </a:endParaRPr>
          </a:p>
        </p:txBody>
      </p:sp>
      <p:sp>
        <p:nvSpPr>
          <p:cNvPr id="10" name="Text 8"/>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D6</a:t>
            </a:r>
            <a:endParaRPr lang="en-US" sz="675" dirty="0">
              <a:solidFill>
                <a:prstClr val="black"/>
              </a:solidFill>
              <a:latin typeface="Calibri" panose="020F0502020204030204"/>
            </a:endParaRPr>
          </a:p>
        </p:txBody>
      </p:sp>
      <p:pic>
        <p:nvPicPr>
          <p:cNvPr id="11" name="Picture 10" descr="F06.jpg"/>
          <p:cNvPicPr>
            <a:picLocks noChangeAspect="1"/>
          </p:cNvPicPr>
          <p:nvPr/>
        </p:nvPicPr>
        <p:blipFill>
          <a:blip r:embed="rId3"/>
          <a:stretch>
            <a:fillRect/>
          </a:stretch>
        </p:blipFill>
        <p:spPr>
          <a:xfrm>
            <a:off x="4204084" y="29813"/>
            <a:ext cx="2492171" cy="5079934"/>
          </a:xfrm>
          <a:prstGeom prst="rect">
            <a:avLst/>
          </a:prstGeom>
          <a:ln w="9525">
            <a:solidFill>
              <a:srgbClr val="B0B0B0"/>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D7  </a:t>
            </a:r>
            <a:r>
              <a:rPr lang="en-US" sz="2025" b="1" dirty="0">
                <a:solidFill>
                  <a:srgbClr val="1F3864"/>
                </a:solidFill>
                <a:latin typeface="Calibri" pitchFamily="34" charset="0"/>
                <a:ea typeface="Calibri" pitchFamily="34" charset="-122"/>
                <a:cs typeface="Calibri" pitchFamily="34" charset="-120"/>
              </a:rPr>
              <a:t>Stap 3 — Dezelfde vraag met R-T-I-O-C</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a:t>
            </a:r>
            <a:endParaRPr lang="en-US" sz="1050" dirty="0">
              <a:solidFill>
                <a:prstClr val="black"/>
              </a:solidFill>
              <a:latin typeface="Calibri" panose="020F0502020204030204"/>
            </a:endParaRPr>
          </a:p>
        </p:txBody>
      </p:sp>
      <p:sp>
        <p:nvSpPr>
          <p:cNvPr id="4" name="Text 2"/>
          <p:cNvSpPr txBox="1"/>
          <p:nvPr/>
        </p:nvSpPr>
        <p:spPr>
          <a:xfrm>
            <a:off x="377190" y="791051"/>
            <a:ext cx="3497580" cy="1783080"/>
          </a:xfrm>
          <a:prstGeom prst="rect">
            <a:avLst/>
          </a:prstGeom>
          <a:solidFill>
            <a:srgbClr val="FFF2CC"/>
          </a:solidFill>
          <a:ln w="19050">
            <a:solidFill>
              <a:srgbClr val="D6B656"/>
            </a:solidFill>
          </a:ln>
        </p:spPr>
        <p:txBody>
          <a:bodyPr wrap="square" lIns="76200" tIns="76200" rIns="76200" bIns="76200" rtlCol="0" anchor="t"/>
          <a:lstStyle/>
          <a:p>
            <a:pPr defTabSz="685800"/>
            <a:r>
              <a:rPr lang="en-US" sz="900" b="1" dirty="0">
                <a:solidFill>
                  <a:srgbClr val="666666"/>
                </a:solidFill>
                <a:latin typeface="Calibri" pitchFamily="34" charset="0"/>
                <a:ea typeface="Calibri" pitchFamily="34" charset="-122"/>
                <a:cs typeface="Calibri" pitchFamily="34" charset="-120"/>
              </a:rPr>
              <a:t>Typ dit in Copilot:</a:t>
            </a:r>
            <a:endParaRPr lang="en-US" sz="900" dirty="0">
              <a:solidFill>
                <a:prstClr val="black"/>
              </a:solidFill>
              <a:latin typeface="Calibri" panose="020F0502020204030204"/>
            </a:endParaRPr>
          </a:p>
          <a:p>
            <a:pPr defTabSz="685800"/>
            <a:r>
              <a:rPr lang="en-US" sz="1275" b="1" dirty="0">
                <a:solidFill>
                  <a:srgbClr val="000000"/>
                </a:solidFill>
                <a:latin typeface="Calibri" pitchFamily="34" charset="0"/>
                <a:ea typeface="Calibri" pitchFamily="34" charset="-122"/>
                <a:cs typeface="Calibri" pitchFamily="34" charset="-120"/>
              </a:rPr>
              <a:t>“Je bent business controller. Maak een staafdiagram van de totale omzet per productgroep, gesorteerd van hoog naar laag, met de bedragen als labels bij de staven.”</a:t>
            </a:r>
            <a:endParaRPr lang="en-US" sz="900" dirty="0">
              <a:solidFill>
                <a:prstClr val="black"/>
              </a:solidFill>
              <a:latin typeface="Calibri" panose="020F0502020204030204"/>
            </a:endParaRPr>
          </a:p>
        </p:txBody>
      </p:sp>
      <p:sp>
        <p:nvSpPr>
          <p:cNvPr id="5" name="Text 3"/>
          <p:cNvSpPr txBox="1"/>
          <p:nvPr/>
        </p:nvSpPr>
        <p:spPr>
          <a:xfrm>
            <a:off x="377190" y="2745581"/>
            <a:ext cx="3497580" cy="342900"/>
          </a:xfrm>
          <a:prstGeom prst="rect">
            <a:avLst/>
          </a:prstGeom>
          <a:noFill/>
          <a:ln/>
        </p:spPr>
        <p:txBody>
          <a:bodyPr wrap="square" lIns="0" tIns="0" rIns="0" bIns="0" rtlCol="0" anchor="ctr"/>
          <a:lstStyle/>
          <a:p>
            <a:pPr defTabSz="685800"/>
            <a:r>
              <a:rPr lang="en-US" sz="1200" b="1" dirty="0">
                <a:solidFill>
                  <a:srgbClr val="2E74B5"/>
                </a:solidFill>
                <a:latin typeface="Calibri" pitchFamily="34" charset="0"/>
                <a:ea typeface="Calibri" pitchFamily="34" charset="-122"/>
                <a:cs typeface="Calibri" pitchFamily="34" charset="-120"/>
              </a:rPr>
              <a:t>R</a:t>
            </a:r>
            <a:r>
              <a:rPr lang="en-US" sz="1200" dirty="0">
                <a:solidFill>
                  <a:srgbClr val="333333"/>
                </a:solidFill>
                <a:latin typeface="Calibri" pitchFamily="34" charset="0"/>
                <a:ea typeface="Calibri" pitchFamily="34" charset="-122"/>
                <a:cs typeface="Calibri" pitchFamily="34" charset="-120"/>
              </a:rPr>
              <a:t>ol · </a:t>
            </a:r>
            <a:r>
              <a:rPr lang="en-US" sz="1200" b="1" dirty="0">
                <a:solidFill>
                  <a:srgbClr val="2E74B5"/>
                </a:solidFill>
                <a:latin typeface="Calibri" pitchFamily="34" charset="0"/>
                <a:ea typeface="Calibri" pitchFamily="34" charset="-122"/>
                <a:cs typeface="Calibri" pitchFamily="34" charset="-120"/>
              </a:rPr>
              <a:t>T</a:t>
            </a:r>
            <a:r>
              <a:rPr lang="en-US" sz="1200" dirty="0">
                <a:solidFill>
                  <a:srgbClr val="333333"/>
                </a:solidFill>
                <a:latin typeface="Calibri" pitchFamily="34" charset="0"/>
                <a:ea typeface="Calibri" pitchFamily="34" charset="-122"/>
                <a:cs typeface="Calibri" pitchFamily="34" charset="-120"/>
              </a:rPr>
              <a:t>aak · </a:t>
            </a:r>
            <a:r>
              <a:rPr lang="en-US" sz="1200" b="1" dirty="0">
                <a:solidFill>
                  <a:srgbClr val="2E74B5"/>
                </a:solidFill>
                <a:latin typeface="Calibri" pitchFamily="34" charset="0"/>
                <a:ea typeface="Calibri" pitchFamily="34" charset="-122"/>
                <a:cs typeface="Calibri" pitchFamily="34" charset="-120"/>
              </a:rPr>
              <a:t>I</a:t>
            </a:r>
            <a:r>
              <a:rPr lang="en-US" sz="1200" dirty="0">
                <a:solidFill>
                  <a:srgbClr val="333333"/>
                </a:solidFill>
                <a:latin typeface="Calibri" pitchFamily="34" charset="0"/>
                <a:ea typeface="Calibri" pitchFamily="34" charset="-122"/>
                <a:cs typeface="Calibri" pitchFamily="34" charset="-120"/>
              </a:rPr>
              <a:t>nput · </a:t>
            </a:r>
            <a:r>
              <a:rPr lang="en-US" sz="1200" b="1" dirty="0">
                <a:solidFill>
                  <a:srgbClr val="2E74B5"/>
                </a:solidFill>
                <a:latin typeface="Calibri" pitchFamily="34" charset="0"/>
                <a:ea typeface="Calibri" pitchFamily="34" charset="-122"/>
                <a:cs typeface="Calibri" pitchFamily="34" charset="-120"/>
              </a:rPr>
              <a:t>O</a:t>
            </a:r>
            <a:r>
              <a:rPr lang="en-US" sz="1200" dirty="0">
                <a:solidFill>
                  <a:srgbClr val="333333"/>
                </a:solidFill>
                <a:latin typeface="Calibri" pitchFamily="34" charset="0"/>
                <a:ea typeface="Calibri" pitchFamily="34" charset="-122"/>
                <a:cs typeface="Calibri" pitchFamily="34" charset="-120"/>
              </a:rPr>
              <a:t>utput · </a:t>
            </a:r>
            <a:r>
              <a:rPr lang="en-US" sz="1200" b="1" dirty="0">
                <a:solidFill>
                  <a:srgbClr val="2E74B5"/>
                </a:solidFill>
                <a:latin typeface="Calibri" pitchFamily="34" charset="0"/>
                <a:ea typeface="Calibri" pitchFamily="34" charset="-122"/>
                <a:cs typeface="Calibri" pitchFamily="34" charset="-120"/>
              </a:rPr>
              <a:t>C</a:t>
            </a:r>
            <a:r>
              <a:rPr lang="en-US" sz="1200" dirty="0">
                <a:solidFill>
                  <a:srgbClr val="333333"/>
                </a:solidFill>
                <a:latin typeface="Calibri" pitchFamily="34" charset="0"/>
                <a:ea typeface="Calibri" pitchFamily="34" charset="-122"/>
                <a:cs typeface="Calibri" pitchFamily="34" charset="-120"/>
              </a:rPr>
              <a:t>ontext</a:t>
            </a:r>
            <a:endParaRPr lang="en-US" sz="1200" dirty="0">
              <a:solidFill>
                <a:prstClr val="black"/>
              </a:solidFill>
              <a:latin typeface="Calibri" panose="020F0502020204030204"/>
            </a:endParaRPr>
          </a:p>
        </p:txBody>
      </p:sp>
      <p:sp>
        <p:nvSpPr>
          <p:cNvPr id="8" name="Text 6"/>
          <p:cNvSpPr txBox="1"/>
          <p:nvPr/>
        </p:nvSpPr>
        <p:spPr>
          <a:xfrm>
            <a:off x="377190" y="4494371"/>
            <a:ext cx="8401050" cy="425196"/>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Vergelijk met de vorige sheet: zelfde data, andere opdracht, totaal ander resultaat.</a:t>
            </a:r>
            <a:endParaRPr lang="en-US" sz="1050" dirty="0">
              <a:solidFill>
                <a:prstClr val="black"/>
              </a:solidFill>
              <a:latin typeface="Calibri" panose="020F0502020204030204"/>
            </a:endParaRPr>
          </a:p>
        </p:txBody>
      </p:sp>
      <p:sp>
        <p:nvSpPr>
          <p:cNvPr id="9" name="Text 7"/>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D7</a:t>
            </a:r>
            <a:endParaRPr lang="en-US" sz="675" dirty="0">
              <a:solidFill>
                <a:prstClr val="black"/>
              </a:solidFill>
              <a:latin typeface="Calibri" panose="020F0502020204030204"/>
            </a:endParaRPr>
          </a:p>
        </p:txBody>
      </p:sp>
      <p:pic>
        <p:nvPicPr>
          <p:cNvPr id="10" name="Picture 9" descr="F07.jpg"/>
          <p:cNvPicPr>
            <a:picLocks noChangeAspect="1"/>
          </p:cNvPicPr>
          <p:nvPr/>
        </p:nvPicPr>
        <p:blipFill>
          <a:blip r:embed="rId3"/>
          <a:stretch>
            <a:fillRect/>
          </a:stretch>
        </p:blipFill>
        <p:spPr>
          <a:xfrm>
            <a:off x="4114801" y="956995"/>
            <a:ext cx="4663439" cy="3165692"/>
          </a:xfrm>
          <a:prstGeom prst="rect">
            <a:avLst/>
          </a:prstGeom>
          <a:ln w="9525">
            <a:solidFill>
              <a:srgbClr val="B0B0B0"/>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D8  </a:t>
            </a:r>
            <a:r>
              <a:rPr lang="en-US" sz="2025" b="1" dirty="0">
                <a:solidFill>
                  <a:srgbClr val="1F3864"/>
                </a:solidFill>
                <a:latin typeface="Calibri" pitchFamily="34" charset="0"/>
                <a:ea typeface="Calibri" pitchFamily="34" charset="-122"/>
                <a:cs typeface="Calibri" pitchFamily="34" charset="-120"/>
              </a:rPr>
              <a:t>Stap 4 — Copilot Chat (invoer)</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E7145"/>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Basic</a:t>
            </a:r>
            <a:endParaRPr lang="en-US" sz="1050" dirty="0">
              <a:solidFill>
                <a:prstClr val="black"/>
              </a:solidFill>
              <a:latin typeface="Calibri" panose="020F0502020204030204"/>
            </a:endParaRPr>
          </a:p>
        </p:txBody>
      </p:sp>
      <p:sp>
        <p:nvSpPr>
          <p:cNvPr id="4" name="Text 2"/>
          <p:cNvSpPr txBox="1"/>
          <p:nvPr/>
        </p:nvSpPr>
        <p:spPr>
          <a:xfrm>
            <a:off x="377190" y="791051"/>
            <a:ext cx="3497580" cy="1440180"/>
          </a:xfrm>
          <a:prstGeom prst="rect">
            <a:avLst/>
          </a:prstGeom>
          <a:solidFill>
            <a:srgbClr val="FFF2CC"/>
          </a:solidFill>
          <a:ln w="19050">
            <a:solidFill>
              <a:srgbClr val="D6B656"/>
            </a:solidFill>
          </a:ln>
        </p:spPr>
        <p:txBody>
          <a:bodyPr wrap="square" lIns="76200" tIns="76200" rIns="76200" bIns="76200" rtlCol="0" anchor="t"/>
          <a:lstStyle/>
          <a:p>
            <a:pPr defTabSz="685800"/>
            <a:r>
              <a:rPr lang="en-US" sz="900" b="1" dirty="0">
                <a:solidFill>
                  <a:srgbClr val="666666"/>
                </a:solidFill>
                <a:latin typeface="Calibri" pitchFamily="34" charset="0"/>
                <a:ea typeface="Calibri" pitchFamily="34" charset="-122"/>
                <a:cs typeface="Calibri" pitchFamily="34" charset="-120"/>
              </a:rPr>
              <a:t>Typ dit in Copilot:</a:t>
            </a:r>
            <a:endParaRPr lang="en-US" sz="900" dirty="0">
              <a:solidFill>
                <a:prstClr val="black"/>
              </a:solidFill>
              <a:latin typeface="Calibri" panose="020F0502020204030204"/>
            </a:endParaRPr>
          </a:p>
          <a:p>
            <a:pPr defTabSz="685800"/>
            <a:r>
              <a:rPr lang="en-US" sz="1275" b="1" dirty="0">
                <a:solidFill>
                  <a:srgbClr val="000000"/>
                </a:solidFill>
                <a:latin typeface="Calibri" pitchFamily="34" charset="0"/>
                <a:ea typeface="Calibri" pitchFamily="34" charset="-122"/>
                <a:cs typeface="Calibri" pitchFamily="34" charset="-120"/>
              </a:rPr>
              <a:t>“Vat dit verkoopbestand samen: totale omzet, omzet per productgroep en de drie grootste klanten.”</a:t>
            </a:r>
            <a:endParaRPr lang="en-US" sz="900" dirty="0">
              <a:solidFill>
                <a:prstClr val="black"/>
              </a:solidFill>
              <a:latin typeface="Calibri" panose="020F0502020204030204"/>
            </a:endParaRPr>
          </a:p>
        </p:txBody>
      </p:sp>
      <p:sp>
        <p:nvSpPr>
          <p:cNvPr id="5" name="Text 3"/>
          <p:cNvSpPr txBox="1"/>
          <p:nvPr/>
        </p:nvSpPr>
        <p:spPr>
          <a:xfrm>
            <a:off x="377190" y="2402681"/>
            <a:ext cx="3497580" cy="822960"/>
          </a:xfrm>
          <a:prstGeom prst="rect">
            <a:avLst/>
          </a:prstGeom>
          <a:noFill/>
          <a:ln/>
        </p:spPr>
        <p:txBody>
          <a:bodyPr wrap="square" lIns="0" tIns="0" rIns="0" bIns="0" rtlCol="0" anchor="ctr"/>
          <a:lstStyle/>
          <a:p>
            <a:pPr defTabSz="685800"/>
            <a:r>
              <a:rPr lang="en-US" sz="975" i="1" dirty="0">
                <a:solidFill>
                  <a:srgbClr val="666666"/>
                </a:solidFill>
                <a:latin typeface="Calibri" pitchFamily="34" charset="0"/>
                <a:ea typeface="Calibri" pitchFamily="34" charset="-122"/>
                <a:cs typeface="Calibri" pitchFamily="34" charset="-120"/>
              </a:rPr>
              <a:t>Ga naar copilot.cloud.microsoft, klik + en kies ‘Cloudbestanden bijvoegen’ (het bestand staat al in OneDrive).</a:t>
            </a:r>
            <a:endParaRPr lang="en-US" sz="975" dirty="0">
              <a:solidFill>
                <a:prstClr val="black"/>
              </a:solidFill>
              <a:latin typeface="Calibri" panose="020F0502020204030204"/>
            </a:endParaRPr>
          </a:p>
        </p:txBody>
      </p:sp>
      <p:sp>
        <p:nvSpPr>
          <p:cNvPr id="8" name="Text 6"/>
          <p:cNvSpPr txBox="1"/>
          <p:nvPr/>
        </p:nvSpPr>
        <p:spPr>
          <a:xfrm>
            <a:off x="377190" y="4494371"/>
            <a:ext cx="8401050" cy="425196"/>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Dit werkt met elke Basic-licentie: bestand bijvoegen en vragen stellen.</a:t>
            </a:r>
            <a:endParaRPr lang="en-US" sz="1050" dirty="0">
              <a:solidFill>
                <a:prstClr val="black"/>
              </a:solidFill>
              <a:latin typeface="Calibri" panose="020F0502020204030204"/>
            </a:endParaRPr>
          </a:p>
        </p:txBody>
      </p:sp>
      <p:sp>
        <p:nvSpPr>
          <p:cNvPr id="9" name="Text 7"/>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D8</a:t>
            </a:r>
            <a:endParaRPr lang="en-US" sz="675" dirty="0">
              <a:solidFill>
                <a:prstClr val="black"/>
              </a:solidFill>
              <a:latin typeface="Calibri" panose="020F0502020204030204"/>
            </a:endParaRPr>
          </a:p>
        </p:txBody>
      </p:sp>
      <p:pic>
        <p:nvPicPr>
          <p:cNvPr id="10" name="Picture 9" descr="F08.jpg"/>
          <p:cNvPicPr>
            <a:picLocks noChangeAspect="1"/>
          </p:cNvPicPr>
          <p:nvPr/>
        </p:nvPicPr>
        <p:blipFill>
          <a:blip r:embed="rId3"/>
          <a:stretch>
            <a:fillRect/>
          </a:stretch>
        </p:blipFill>
        <p:spPr>
          <a:xfrm>
            <a:off x="4114800" y="1366050"/>
            <a:ext cx="4663440" cy="2347582"/>
          </a:xfrm>
          <a:prstGeom prst="rect">
            <a:avLst/>
          </a:prstGeom>
          <a:ln w="9525">
            <a:solidFill>
              <a:srgbClr val="B0B0B0"/>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D9  </a:t>
            </a:r>
            <a:r>
              <a:rPr lang="en-US" sz="2025" b="1" dirty="0">
                <a:solidFill>
                  <a:srgbClr val="1F3864"/>
                </a:solidFill>
                <a:latin typeface="Calibri" pitchFamily="34" charset="0"/>
                <a:ea typeface="Calibri" pitchFamily="34" charset="-122"/>
                <a:cs typeface="Calibri" pitchFamily="34" charset="-120"/>
              </a:rPr>
              <a:t>Stap 4 — Copilot Chat (resultaat)</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E7145"/>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Basic</a:t>
            </a:r>
            <a:endParaRPr lang="en-US" sz="1050" dirty="0">
              <a:solidFill>
                <a:prstClr val="black"/>
              </a:solidFill>
              <a:latin typeface="Calibri" panose="020F0502020204030204"/>
            </a:endParaRPr>
          </a:p>
        </p:txBody>
      </p:sp>
      <p:sp>
        <p:nvSpPr>
          <p:cNvPr id="6" name="Text 4"/>
          <p:cNvSpPr txBox="1"/>
          <p:nvPr/>
        </p:nvSpPr>
        <p:spPr>
          <a:xfrm>
            <a:off x="377190" y="4494371"/>
            <a:ext cx="8401050" cy="425196"/>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Zelfde bedragen als in Excel. De “drie grootste klanten” staan niet in de data — Copilot meldt dat eerlijk. Antwoord staat in de chat: zelf overnemen én controleren.</a:t>
            </a:r>
            <a:endParaRPr lang="en-US" sz="1050" dirty="0">
              <a:solidFill>
                <a:prstClr val="black"/>
              </a:solidFill>
              <a:latin typeface="Calibri" panose="020F0502020204030204"/>
            </a:endParaRPr>
          </a:p>
        </p:txBody>
      </p:sp>
      <p:sp>
        <p:nvSpPr>
          <p:cNvPr id="7" name="Text 5"/>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D9</a:t>
            </a:r>
            <a:endParaRPr lang="en-US" sz="675" dirty="0">
              <a:solidFill>
                <a:prstClr val="black"/>
              </a:solidFill>
              <a:latin typeface="Calibri" panose="020F0502020204030204"/>
            </a:endParaRPr>
          </a:p>
        </p:txBody>
      </p:sp>
      <p:pic>
        <p:nvPicPr>
          <p:cNvPr id="8" name="Picture 7" descr="F09.jpg"/>
          <p:cNvPicPr>
            <a:picLocks noChangeAspect="1"/>
          </p:cNvPicPr>
          <p:nvPr/>
        </p:nvPicPr>
        <p:blipFill>
          <a:blip r:embed="rId3"/>
          <a:stretch>
            <a:fillRect/>
          </a:stretch>
        </p:blipFill>
        <p:spPr>
          <a:xfrm>
            <a:off x="2518445" y="619601"/>
            <a:ext cx="4151567" cy="3736963"/>
          </a:xfrm>
          <a:prstGeom prst="rect">
            <a:avLst/>
          </a:prstGeom>
          <a:ln w="9525">
            <a:solidFill>
              <a:srgbClr val="B0B0B0"/>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77190" y="194405"/>
            <a:ext cx="6789420" cy="425196"/>
          </a:xfrm>
          <a:prstGeom prst="rect">
            <a:avLst/>
          </a:prstGeom>
          <a:noFill/>
          <a:ln/>
        </p:spPr>
        <p:txBody>
          <a:bodyPr wrap="square" lIns="0" tIns="0" rIns="0" bIns="0" rtlCol="0" anchor="ctr"/>
          <a:lstStyle/>
          <a:p>
            <a:pPr defTabSz="685800"/>
            <a:r>
              <a:rPr lang="en-US" sz="1350" b="1" dirty="0">
                <a:solidFill>
                  <a:srgbClr val="2E74B5"/>
                </a:solidFill>
                <a:latin typeface="Calibri" pitchFamily="34" charset="0"/>
                <a:ea typeface="Calibri" pitchFamily="34" charset="-122"/>
                <a:cs typeface="Calibri" pitchFamily="34" charset="-120"/>
              </a:rPr>
              <a:t>D10  </a:t>
            </a:r>
            <a:r>
              <a:rPr lang="en-US" sz="2025" b="1" dirty="0">
                <a:solidFill>
                  <a:srgbClr val="1F3864"/>
                </a:solidFill>
                <a:latin typeface="Calibri" pitchFamily="34" charset="0"/>
                <a:ea typeface="Calibri" pitchFamily="34" charset="-122"/>
                <a:cs typeface="Calibri" pitchFamily="34" charset="-120"/>
              </a:rPr>
              <a:t>Stap 5 — Controleer je Copilot</a:t>
            </a:r>
            <a:endParaRPr lang="en-US" sz="1350" dirty="0">
              <a:solidFill>
                <a:prstClr val="black"/>
              </a:solidFill>
              <a:latin typeface="Calibri" panose="020F0502020204030204"/>
            </a:endParaRPr>
          </a:p>
        </p:txBody>
      </p:sp>
      <p:sp>
        <p:nvSpPr>
          <p:cNvPr id="3" name="Text 1"/>
          <p:cNvSpPr txBox="1"/>
          <p:nvPr/>
        </p:nvSpPr>
        <p:spPr>
          <a:xfrm>
            <a:off x="7269480" y="242411"/>
            <a:ext cx="1508760" cy="288036"/>
          </a:xfrm>
          <a:prstGeom prst="roundRect">
            <a:avLst>
              <a:gd name="adj" fmla="val 19048"/>
            </a:avLst>
          </a:prstGeom>
          <a:solidFill>
            <a:srgbClr val="1F3864"/>
          </a:solidFill>
          <a:ln/>
        </p:spPr>
        <p:txBody>
          <a:bodyPr wrap="square" rtlCol="0" anchor="ctr"/>
          <a:lstStyle/>
          <a:p>
            <a:pPr algn="ctr" defTabSz="685800"/>
            <a:r>
              <a:rPr lang="en-US" sz="1050" b="1" dirty="0">
                <a:solidFill>
                  <a:srgbClr val="FFFFFF"/>
                </a:solidFill>
                <a:latin typeface="Calibri" pitchFamily="34" charset="0"/>
                <a:ea typeface="Calibri" pitchFamily="34" charset="-122"/>
                <a:cs typeface="Calibri" pitchFamily="34" charset="-120"/>
              </a:rPr>
              <a:t>Premium &amp; Basic</a:t>
            </a:r>
            <a:endParaRPr lang="en-US" sz="1050" dirty="0">
              <a:solidFill>
                <a:prstClr val="black"/>
              </a:solidFill>
              <a:latin typeface="Calibri" panose="020F0502020204030204"/>
            </a:endParaRPr>
          </a:p>
        </p:txBody>
      </p:sp>
      <p:sp>
        <p:nvSpPr>
          <p:cNvPr id="4" name="Text 2"/>
          <p:cNvSpPr txBox="1"/>
          <p:nvPr/>
        </p:nvSpPr>
        <p:spPr>
          <a:xfrm>
            <a:off x="377190" y="791051"/>
            <a:ext cx="3497580" cy="1303020"/>
          </a:xfrm>
          <a:prstGeom prst="rect">
            <a:avLst/>
          </a:prstGeom>
          <a:solidFill>
            <a:srgbClr val="FFF2CC"/>
          </a:solidFill>
          <a:ln w="19050">
            <a:solidFill>
              <a:srgbClr val="D6B656"/>
            </a:solidFill>
          </a:ln>
        </p:spPr>
        <p:txBody>
          <a:bodyPr wrap="square" lIns="76200" tIns="76200" rIns="76200" bIns="76200" rtlCol="0" anchor="t"/>
          <a:lstStyle/>
          <a:p>
            <a:pPr defTabSz="685800"/>
            <a:r>
              <a:rPr lang="en-US" sz="900" b="1" dirty="0">
                <a:solidFill>
                  <a:srgbClr val="666666"/>
                </a:solidFill>
                <a:latin typeface="Calibri" pitchFamily="34" charset="0"/>
                <a:ea typeface="Calibri" pitchFamily="34" charset="-122"/>
                <a:cs typeface="Calibri" pitchFamily="34" charset="-120"/>
              </a:rPr>
              <a:t>Typ dit in Copilot:</a:t>
            </a:r>
            <a:endParaRPr lang="en-US" sz="900" dirty="0">
              <a:solidFill>
                <a:prstClr val="black"/>
              </a:solidFill>
              <a:latin typeface="Calibri" panose="020F0502020204030204"/>
            </a:endParaRPr>
          </a:p>
          <a:p>
            <a:pPr defTabSz="685800"/>
            <a:r>
              <a:rPr lang="en-US" sz="1275" b="1" dirty="0">
                <a:solidFill>
                  <a:srgbClr val="000000"/>
                </a:solidFill>
                <a:latin typeface="Calibri" pitchFamily="34" charset="0"/>
                <a:ea typeface="Calibri" pitchFamily="34" charset="-122"/>
                <a:cs typeface="Calibri" pitchFamily="34" charset="-120"/>
              </a:rPr>
              <a:t>“Wat is de totale omzet per productgroep, en welk percentage van de totale omzet is dat?”</a:t>
            </a:r>
            <a:endParaRPr lang="en-US" sz="900" dirty="0">
              <a:solidFill>
                <a:prstClr val="black"/>
              </a:solidFill>
              <a:latin typeface="Calibri" panose="020F0502020204030204"/>
            </a:endParaRPr>
          </a:p>
        </p:txBody>
      </p:sp>
      <p:sp>
        <p:nvSpPr>
          <p:cNvPr id="5" name="Text 3"/>
          <p:cNvSpPr txBox="1"/>
          <p:nvPr/>
        </p:nvSpPr>
        <p:spPr>
          <a:xfrm>
            <a:off x="377190" y="2265521"/>
            <a:ext cx="3497580" cy="1028700"/>
          </a:xfrm>
          <a:prstGeom prst="rect">
            <a:avLst/>
          </a:prstGeom>
          <a:solidFill>
            <a:srgbClr val="F2F5FA"/>
          </a:solidFill>
          <a:ln w="12700">
            <a:solidFill>
              <a:srgbClr val="2E74B5"/>
            </a:solidFill>
          </a:ln>
        </p:spPr>
        <p:txBody>
          <a:bodyPr wrap="square" lIns="76200" tIns="76200" rIns="76200" bIns="76200" rtlCol="0" anchor="t"/>
          <a:lstStyle/>
          <a:p>
            <a:pPr defTabSz="685800"/>
            <a:r>
              <a:rPr lang="en-US" sz="900" b="1" dirty="0">
                <a:solidFill>
                  <a:srgbClr val="666666"/>
                </a:solidFill>
                <a:latin typeface="Calibri" pitchFamily="34" charset="0"/>
                <a:ea typeface="Calibri" pitchFamily="34" charset="-122"/>
                <a:cs typeface="Calibri" pitchFamily="34" charset="-120"/>
              </a:rPr>
              <a:t>Controle met één eigen formule:
</a:t>
            </a:r>
            <a:r>
              <a:rPr lang="en-US" sz="975" dirty="0">
                <a:solidFill>
                  <a:srgbClr val="000000"/>
                </a:solidFill>
                <a:latin typeface="Consolas" pitchFamily="34" charset="0"/>
                <a:ea typeface="Consolas" pitchFamily="34" charset="-122"/>
                <a:cs typeface="Consolas" pitchFamily="34" charset="-120"/>
              </a:rPr>
              <a:t>=SOM.ALS(Verkooptransacties!$D:$D;“Zit”;</a:t>
            </a:r>
            <a:endParaRPr lang="en-US" sz="900" dirty="0">
              <a:solidFill>
                <a:prstClr val="black"/>
              </a:solidFill>
              <a:latin typeface="Calibri" panose="020F0502020204030204"/>
            </a:endParaRPr>
          </a:p>
          <a:p>
            <a:pPr defTabSz="685800"/>
            <a:r>
              <a:rPr lang="en-US" sz="975" dirty="0">
                <a:solidFill>
                  <a:srgbClr val="000000"/>
                </a:solidFill>
                <a:latin typeface="Consolas" pitchFamily="34" charset="0"/>
                <a:ea typeface="Consolas" pitchFamily="34" charset="-122"/>
                <a:cs typeface="Consolas" pitchFamily="34" charset="-120"/>
              </a:rPr>
              <a:t>Verkooptransacties!$I:$I)</a:t>
            </a:r>
            <a:endParaRPr lang="en-US" sz="900" dirty="0">
              <a:solidFill>
                <a:prstClr val="black"/>
              </a:solidFill>
              <a:latin typeface="Calibri" panose="020F0502020204030204"/>
            </a:endParaRPr>
          </a:p>
        </p:txBody>
      </p:sp>
      <p:sp>
        <p:nvSpPr>
          <p:cNvPr id="8" name="Text 6"/>
          <p:cNvSpPr txBox="1"/>
          <p:nvPr/>
        </p:nvSpPr>
        <p:spPr>
          <a:xfrm>
            <a:off x="377190" y="4494371"/>
            <a:ext cx="8401050" cy="425196"/>
          </a:xfrm>
          <a:prstGeom prst="rect">
            <a:avLst/>
          </a:prstGeom>
          <a:solidFill>
            <a:srgbClr val="EAF0F8"/>
          </a:solidFill>
          <a:ln/>
        </p:spPr>
        <p:txBody>
          <a:bodyPr wrap="square" lIns="76200" tIns="76200" rIns="76200" bIns="76200" rtlCol="0" anchor="ctr"/>
          <a:lstStyle/>
          <a:p>
            <a:pPr defTabSz="685800"/>
            <a:r>
              <a:rPr lang="en-US" sz="1050" b="1" dirty="0">
                <a:solidFill>
                  <a:srgbClr val="1F3864"/>
                </a:solidFill>
                <a:latin typeface="Calibri" pitchFamily="34" charset="0"/>
                <a:ea typeface="Calibri" pitchFamily="34" charset="-122"/>
                <a:cs typeface="Calibri" pitchFamily="34" charset="-120"/>
              </a:rPr>
              <a:t>Waar let je op:  </a:t>
            </a:r>
            <a:r>
              <a:rPr lang="en-US" sz="1050" dirty="0">
                <a:solidFill>
                  <a:srgbClr val="333333"/>
                </a:solidFill>
                <a:latin typeface="Calibri" pitchFamily="34" charset="0"/>
                <a:ea typeface="Calibri" pitchFamily="34" charset="-122"/>
                <a:cs typeface="Calibri" pitchFamily="34" charset="-120"/>
              </a:rPr>
              <a:t>Reken élke Copilot-uitkomst na met één eigen formule — pas daarna gebruik je hem.</a:t>
            </a:r>
            <a:endParaRPr lang="en-US" sz="1050" dirty="0">
              <a:solidFill>
                <a:prstClr val="black"/>
              </a:solidFill>
              <a:latin typeface="Calibri" panose="020F0502020204030204"/>
            </a:endParaRPr>
          </a:p>
        </p:txBody>
      </p:sp>
      <p:sp>
        <p:nvSpPr>
          <p:cNvPr id="9" name="Text 7"/>
          <p:cNvSpPr txBox="1"/>
          <p:nvPr/>
        </p:nvSpPr>
        <p:spPr>
          <a:xfrm>
            <a:off x="377190" y="4926425"/>
            <a:ext cx="8401050" cy="192024"/>
          </a:xfrm>
          <a:prstGeom prst="rect">
            <a:avLst/>
          </a:prstGeom>
          <a:noFill/>
          <a:ln/>
        </p:spPr>
        <p:txBody>
          <a:bodyPr wrap="square" lIns="0" tIns="0" rIns="0" bIns="0" rtlCol="0" anchor="ctr"/>
          <a:lstStyle/>
          <a:p>
            <a:pPr defTabSz="685800"/>
            <a:r>
              <a:rPr lang="en-US" sz="675" dirty="0">
                <a:solidFill>
                  <a:srgbClr val="999999"/>
                </a:solidFill>
                <a:latin typeface="Calibri" pitchFamily="34" charset="0"/>
                <a:ea typeface="Calibri" pitchFamily="34" charset="-122"/>
                <a:cs typeface="Calibri" pitchFamily="34" charset="-120"/>
              </a:rPr>
              <a:t>NIVE · 2026 · Slimmer werken met AI en Copilot in Excel — Meridiaan Kantoormeubelen (fictief) · D10</a:t>
            </a:r>
            <a:endParaRPr lang="en-US" sz="675" dirty="0">
              <a:solidFill>
                <a:prstClr val="black"/>
              </a:solidFill>
              <a:latin typeface="Calibri" panose="020F0502020204030204"/>
            </a:endParaRPr>
          </a:p>
        </p:txBody>
      </p:sp>
      <p:pic>
        <p:nvPicPr>
          <p:cNvPr id="12" name="Picture 11" descr="F10.jpg"/>
          <p:cNvPicPr>
            <a:picLocks noChangeAspect="1"/>
          </p:cNvPicPr>
          <p:nvPr/>
        </p:nvPicPr>
        <p:blipFill>
          <a:blip r:embed="rId3"/>
          <a:stretch>
            <a:fillRect/>
          </a:stretch>
        </p:blipFill>
        <p:spPr>
          <a:xfrm>
            <a:off x="3991872" y="791051"/>
            <a:ext cx="4929985" cy="2064517"/>
          </a:xfrm>
          <a:prstGeom prst="rect">
            <a:avLst/>
          </a:prstGeom>
          <a:ln w="9525">
            <a:solidFill>
              <a:srgbClr val="B0B0B0"/>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2" name="Text 0"/>
          <p:cNvSpPr txBox="1"/>
          <p:nvPr/>
        </p:nvSpPr>
        <p:spPr>
          <a:xfrm>
            <a:off x="377190" y="345281"/>
            <a:ext cx="8401050" cy="548640"/>
          </a:xfrm>
          <a:prstGeom prst="rect">
            <a:avLst/>
          </a:prstGeom>
          <a:noFill/>
          <a:ln/>
        </p:spPr>
        <p:txBody>
          <a:bodyPr wrap="square" lIns="0" tIns="0" rIns="0" bIns="0" rtlCol="0" anchor="ctr"/>
          <a:lstStyle/>
          <a:p>
            <a:pPr defTabSz="685800"/>
            <a:r>
              <a:rPr lang="en-US" sz="2400" b="1" dirty="0">
                <a:solidFill>
                  <a:srgbClr val="FFFFFF"/>
                </a:solidFill>
                <a:latin typeface="Calibri" pitchFamily="34" charset="0"/>
                <a:ea typeface="Calibri" pitchFamily="34" charset="-122"/>
                <a:cs typeface="Calibri" pitchFamily="34" charset="-120"/>
              </a:rPr>
              <a:t>Zelf doen in 5 stappen</a:t>
            </a:r>
            <a:endParaRPr lang="en-US" sz="2400" dirty="0">
              <a:solidFill>
                <a:prstClr val="black"/>
              </a:solidFill>
              <a:latin typeface="Calibri" panose="020F0502020204030204"/>
            </a:endParaRPr>
          </a:p>
        </p:txBody>
      </p:sp>
      <p:sp>
        <p:nvSpPr>
          <p:cNvPr id="3" name="Text 1"/>
          <p:cNvSpPr txBox="1"/>
          <p:nvPr/>
        </p:nvSpPr>
        <p:spPr>
          <a:xfrm>
            <a:off x="480060" y="1065371"/>
            <a:ext cx="377190" cy="377190"/>
          </a:xfrm>
          <a:prstGeom prst="ellipse">
            <a:avLst/>
          </a:prstGeom>
          <a:solidFill>
            <a:srgbClr val="FFFFFF"/>
          </a:solidFill>
          <a:ln/>
        </p:spPr>
        <p:txBody>
          <a:bodyPr wrap="square" rtlCol="0" anchor="ctr"/>
          <a:lstStyle/>
          <a:p>
            <a:pPr algn="ctr" defTabSz="685800"/>
            <a:r>
              <a:rPr lang="en-US" sz="1500" b="1" dirty="0">
                <a:solidFill>
                  <a:srgbClr val="1F3864"/>
                </a:solidFill>
                <a:latin typeface="Calibri" pitchFamily="34" charset="0"/>
                <a:ea typeface="Calibri" pitchFamily="34" charset="-122"/>
                <a:cs typeface="Calibri" pitchFamily="34" charset="-120"/>
              </a:rPr>
              <a:t>1</a:t>
            </a:r>
            <a:endParaRPr lang="en-US" sz="1500" dirty="0">
              <a:solidFill>
                <a:prstClr val="black"/>
              </a:solidFill>
              <a:latin typeface="Calibri" panose="020F0502020204030204"/>
            </a:endParaRPr>
          </a:p>
        </p:txBody>
      </p:sp>
      <p:sp>
        <p:nvSpPr>
          <p:cNvPr id="4" name="Text 2"/>
          <p:cNvSpPr txBox="1"/>
          <p:nvPr/>
        </p:nvSpPr>
        <p:spPr>
          <a:xfrm>
            <a:off x="1028700" y="1065371"/>
            <a:ext cx="7680960" cy="377190"/>
          </a:xfrm>
          <a:prstGeom prst="rect">
            <a:avLst/>
          </a:prstGeom>
          <a:noFill/>
          <a:ln/>
        </p:spPr>
        <p:txBody>
          <a:bodyPr wrap="square" lIns="0" tIns="0" rIns="0" bIns="0" rtlCol="0" anchor="ctr"/>
          <a:lstStyle/>
          <a:p>
            <a:pPr defTabSz="685800"/>
            <a:r>
              <a:rPr lang="en-US" sz="1275" b="1" dirty="0">
                <a:solidFill>
                  <a:srgbClr val="FFFFFF"/>
                </a:solidFill>
                <a:latin typeface="Calibri" pitchFamily="34" charset="0"/>
                <a:ea typeface="Calibri" pitchFamily="34" charset="-122"/>
                <a:cs typeface="Calibri" pitchFamily="34" charset="-120"/>
              </a:rPr>
              <a:t>Verkennen   </a:t>
            </a:r>
            <a:r>
              <a:rPr lang="en-US" sz="1050" dirty="0">
                <a:solidFill>
                  <a:srgbClr val="CADCFC"/>
                </a:solidFill>
                <a:latin typeface="Calibri" pitchFamily="34" charset="0"/>
                <a:ea typeface="Calibri" pitchFamily="34" charset="-122"/>
                <a:cs typeface="Calibri" pitchFamily="34" charset="-120"/>
              </a:rPr>
              <a:t>“Analyseer deze gegevens en geef drie opvallende inzichten.”</a:t>
            </a:r>
            <a:endParaRPr lang="en-US" sz="1275" dirty="0">
              <a:solidFill>
                <a:prstClr val="black"/>
              </a:solidFill>
              <a:latin typeface="Calibri" panose="020F0502020204030204"/>
            </a:endParaRPr>
          </a:p>
        </p:txBody>
      </p:sp>
      <p:sp>
        <p:nvSpPr>
          <p:cNvPr id="5" name="Text 3"/>
          <p:cNvSpPr txBox="1"/>
          <p:nvPr/>
        </p:nvSpPr>
        <p:spPr>
          <a:xfrm>
            <a:off x="480060" y="1655159"/>
            <a:ext cx="377190" cy="377190"/>
          </a:xfrm>
          <a:prstGeom prst="ellipse">
            <a:avLst/>
          </a:prstGeom>
          <a:solidFill>
            <a:srgbClr val="FFFFFF"/>
          </a:solidFill>
          <a:ln/>
        </p:spPr>
        <p:txBody>
          <a:bodyPr wrap="square" rtlCol="0" anchor="ctr"/>
          <a:lstStyle/>
          <a:p>
            <a:pPr algn="ctr" defTabSz="685800"/>
            <a:r>
              <a:rPr lang="en-US" sz="1500" b="1" dirty="0">
                <a:solidFill>
                  <a:srgbClr val="1F3864"/>
                </a:solidFill>
                <a:latin typeface="Calibri" pitchFamily="34" charset="0"/>
                <a:ea typeface="Calibri" pitchFamily="34" charset="-122"/>
                <a:cs typeface="Calibri" pitchFamily="34" charset="-120"/>
              </a:rPr>
              <a:t>2</a:t>
            </a:r>
            <a:endParaRPr lang="en-US" sz="1500" dirty="0">
              <a:solidFill>
                <a:prstClr val="black"/>
              </a:solidFill>
              <a:latin typeface="Calibri" panose="020F0502020204030204"/>
            </a:endParaRPr>
          </a:p>
        </p:txBody>
      </p:sp>
      <p:sp>
        <p:nvSpPr>
          <p:cNvPr id="6" name="Text 4"/>
          <p:cNvSpPr txBox="1"/>
          <p:nvPr/>
        </p:nvSpPr>
        <p:spPr>
          <a:xfrm>
            <a:off x="1028700" y="1655159"/>
            <a:ext cx="7680960" cy="377190"/>
          </a:xfrm>
          <a:prstGeom prst="rect">
            <a:avLst/>
          </a:prstGeom>
          <a:noFill/>
          <a:ln/>
        </p:spPr>
        <p:txBody>
          <a:bodyPr wrap="square" lIns="0" tIns="0" rIns="0" bIns="0" rtlCol="0" anchor="ctr"/>
          <a:lstStyle/>
          <a:p>
            <a:pPr defTabSz="685800"/>
            <a:r>
              <a:rPr lang="en-US" sz="1275" b="1" dirty="0">
                <a:solidFill>
                  <a:srgbClr val="FFFFFF"/>
                </a:solidFill>
                <a:latin typeface="Calibri" pitchFamily="34" charset="0"/>
                <a:ea typeface="Calibri" pitchFamily="34" charset="-122"/>
                <a:cs typeface="Calibri" pitchFamily="34" charset="-120"/>
              </a:rPr>
              <a:t>Draaitabel   </a:t>
            </a:r>
            <a:r>
              <a:rPr lang="en-US" sz="1050" dirty="0">
                <a:solidFill>
                  <a:srgbClr val="CADCFC"/>
                </a:solidFill>
                <a:latin typeface="Calibri" pitchFamily="34" charset="0"/>
                <a:ea typeface="Calibri" pitchFamily="34" charset="-122"/>
                <a:cs typeface="Calibri" pitchFamily="34" charset="-120"/>
              </a:rPr>
              <a:t>“Maak een draaitabel met de omzet per productgroep per maand…”</a:t>
            </a:r>
            <a:endParaRPr lang="en-US" sz="1275" dirty="0">
              <a:solidFill>
                <a:prstClr val="black"/>
              </a:solidFill>
              <a:latin typeface="Calibri" panose="020F0502020204030204"/>
            </a:endParaRPr>
          </a:p>
        </p:txBody>
      </p:sp>
      <p:sp>
        <p:nvSpPr>
          <p:cNvPr id="7" name="Text 5"/>
          <p:cNvSpPr txBox="1"/>
          <p:nvPr/>
        </p:nvSpPr>
        <p:spPr>
          <a:xfrm>
            <a:off x="480060" y="2244947"/>
            <a:ext cx="377190" cy="377190"/>
          </a:xfrm>
          <a:prstGeom prst="ellipse">
            <a:avLst/>
          </a:prstGeom>
          <a:solidFill>
            <a:srgbClr val="FFFFFF"/>
          </a:solidFill>
          <a:ln/>
        </p:spPr>
        <p:txBody>
          <a:bodyPr wrap="square" rtlCol="0" anchor="ctr"/>
          <a:lstStyle/>
          <a:p>
            <a:pPr algn="ctr" defTabSz="685800"/>
            <a:r>
              <a:rPr lang="en-US" sz="1500" b="1" dirty="0">
                <a:solidFill>
                  <a:srgbClr val="1F3864"/>
                </a:solidFill>
                <a:latin typeface="Calibri" pitchFamily="34" charset="0"/>
                <a:ea typeface="Calibri" pitchFamily="34" charset="-122"/>
                <a:cs typeface="Calibri" pitchFamily="34" charset="-120"/>
              </a:rPr>
              <a:t>3</a:t>
            </a:r>
            <a:endParaRPr lang="en-US" sz="1500" dirty="0">
              <a:solidFill>
                <a:prstClr val="black"/>
              </a:solidFill>
              <a:latin typeface="Calibri" panose="020F0502020204030204"/>
            </a:endParaRPr>
          </a:p>
        </p:txBody>
      </p:sp>
      <p:sp>
        <p:nvSpPr>
          <p:cNvPr id="8" name="Text 6"/>
          <p:cNvSpPr txBox="1"/>
          <p:nvPr/>
        </p:nvSpPr>
        <p:spPr>
          <a:xfrm>
            <a:off x="1028700" y="2244947"/>
            <a:ext cx="7680960" cy="377190"/>
          </a:xfrm>
          <a:prstGeom prst="rect">
            <a:avLst/>
          </a:prstGeom>
          <a:noFill/>
          <a:ln/>
        </p:spPr>
        <p:txBody>
          <a:bodyPr wrap="square" lIns="0" tIns="0" rIns="0" bIns="0" rtlCol="0" anchor="ctr"/>
          <a:lstStyle/>
          <a:p>
            <a:pPr defTabSz="685800"/>
            <a:r>
              <a:rPr lang="en-US" sz="1275" b="1" dirty="0">
                <a:solidFill>
                  <a:srgbClr val="FFFFFF"/>
                </a:solidFill>
                <a:latin typeface="Calibri" pitchFamily="34" charset="0"/>
                <a:ea typeface="Calibri" pitchFamily="34" charset="-122"/>
                <a:cs typeface="Calibri" pitchFamily="34" charset="-120"/>
              </a:rPr>
              <a:t>Goede prompt   </a:t>
            </a:r>
            <a:r>
              <a:rPr lang="en-US" sz="1050" dirty="0">
                <a:solidFill>
                  <a:srgbClr val="CADCFC"/>
                </a:solidFill>
                <a:latin typeface="Calibri" pitchFamily="34" charset="0"/>
                <a:ea typeface="Calibri" pitchFamily="34" charset="-122"/>
                <a:cs typeface="Calibri" pitchFamily="34" charset="-120"/>
              </a:rPr>
              <a:t>Vaag vs. R-T-I-O-C: Rol · Taak · Input · Output · Context</a:t>
            </a:r>
            <a:endParaRPr lang="en-US" sz="1275" dirty="0">
              <a:solidFill>
                <a:prstClr val="black"/>
              </a:solidFill>
              <a:latin typeface="Calibri" panose="020F0502020204030204"/>
            </a:endParaRPr>
          </a:p>
        </p:txBody>
      </p:sp>
      <p:sp>
        <p:nvSpPr>
          <p:cNvPr id="9" name="Text 7"/>
          <p:cNvSpPr txBox="1"/>
          <p:nvPr/>
        </p:nvSpPr>
        <p:spPr>
          <a:xfrm>
            <a:off x="480060" y="2834735"/>
            <a:ext cx="377190" cy="377190"/>
          </a:xfrm>
          <a:prstGeom prst="ellipse">
            <a:avLst/>
          </a:prstGeom>
          <a:solidFill>
            <a:srgbClr val="FFFFFF"/>
          </a:solidFill>
          <a:ln/>
        </p:spPr>
        <p:txBody>
          <a:bodyPr wrap="square" rtlCol="0" anchor="ctr"/>
          <a:lstStyle/>
          <a:p>
            <a:pPr algn="ctr" defTabSz="685800"/>
            <a:r>
              <a:rPr lang="en-US" sz="1500" b="1" dirty="0">
                <a:solidFill>
                  <a:srgbClr val="1F3864"/>
                </a:solidFill>
                <a:latin typeface="Calibri" pitchFamily="34" charset="0"/>
                <a:ea typeface="Calibri" pitchFamily="34" charset="-122"/>
                <a:cs typeface="Calibri" pitchFamily="34" charset="-120"/>
              </a:rPr>
              <a:t>4</a:t>
            </a:r>
            <a:endParaRPr lang="en-US" sz="1500" dirty="0">
              <a:solidFill>
                <a:prstClr val="black"/>
              </a:solidFill>
              <a:latin typeface="Calibri" panose="020F0502020204030204"/>
            </a:endParaRPr>
          </a:p>
        </p:txBody>
      </p:sp>
      <p:sp>
        <p:nvSpPr>
          <p:cNvPr id="10" name="Text 8"/>
          <p:cNvSpPr txBox="1"/>
          <p:nvPr/>
        </p:nvSpPr>
        <p:spPr>
          <a:xfrm>
            <a:off x="1028700" y="2834735"/>
            <a:ext cx="7680960" cy="377190"/>
          </a:xfrm>
          <a:prstGeom prst="rect">
            <a:avLst/>
          </a:prstGeom>
          <a:noFill/>
          <a:ln/>
        </p:spPr>
        <p:txBody>
          <a:bodyPr wrap="square" lIns="0" tIns="0" rIns="0" bIns="0" rtlCol="0" anchor="ctr"/>
          <a:lstStyle/>
          <a:p>
            <a:pPr defTabSz="685800"/>
            <a:r>
              <a:rPr lang="en-US" sz="1275" b="1" dirty="0">
                <a:solidFill>
                  <a:srgbClr val="FFFFFF"/>
                </a:solidFill>
                <a:latin typeface="Calibri" pitchFamily="34" charset="0"/>
                <a:ea typeface="Calibri" pitchFamily="34" charset="-122"/>
                <a:cs typeface="Calibri" pitchFamily="34" charset="-120"/>
              </a:rPr>
              <a:t>Basic-spoor   </a:t>
            </a:r>
            <a:r>
              <a:rPr lang="en-US" sz="1050" dirty="0">
                <a:solidFill>
                  <a:srgbClr val="CADCFC"/>
                </a:solidFill>
                <a:latin typeface="Calibri" pitchFamily="34" charset="0"/>
                <a:ea typeface="Calibri" pitchFamily="34" charset="-122"/>
                <a:cs typeface="Calibri" pitchFamily="34" charset="-120"/>
              </a:rPr>
              <a:t>Copilot Chat in de browser: bestand bijvoegen en samenvatten</a:t>
            </a:r>
            <a:endParaRPr lang="en-US" sz="1275" dirty="0">
              <a:solidFill>
                <a:prstClr val="black"/>
              </a:solidFill>
              <a:latin typeface="Calibri" panose="020F0502020204030204"/>
            </a:endParaRPr>
          </a:p>
        </p:txBody>
      </p:sp>
      <p:sp>
        <p:nvSpPr>
          <p:cNvPr id="11" name="Text 9"/>
          <p:cNvSpPr txBox="1"/>
          <p:nvPr/>
        </p:nvSpPr>
        <p:spPr>
          <a:xfrm>
            <a:off x="480060" y="3424523"/>
            <a:ext cx="377190" cy="377190"/>
          </a:xfrm>
          <a:prstGeom prst="ellipse">
            <a:avLst/>
          </a:prstGeom>
          <a:solidFill>
            <a:srgbClr val="FFFFFF"/>
          </a:solidFill>
          <a:ln/>
        </p:spPr>
        <p:txBody>
          <a:bodyPr wrap="square" rtlCol="0" anchor="ctr"/>
          <a:lstStyle/>
          <a:p>
            <a:pPr algn="ctr" defTabSz="685800"/>
            <a:r>
              <a:rPr lang="en-US" sz="1500" b="1" dirty="0">
                <a:solidFill>
                  <a:srgbClr val="1F3864"/>
                </a:solidFill>
                <a:latin typeface="Calibri" pitchFamily="34" charset="0"/>
                <a:ea typeface="Calibri" pitchFamily="34" charset="-122"/>
                <a:cs typeface="Calibri" pitchFamily="34" charset="-120"/>
              </a:rPr>
              <a:t>5</a:t>
            </a:r>
            <a:endParaRPr lang="en-US" sz="1500" dirty="0">
              <a:solidFill>
                <a:prstClr val="black"/>
              </a:solidFill>
              <a:latin typeface="Calibri" panose="020F0502020204030204"/>
            </a:endParaRPr>
          </a:p>
        </p:txBody>
      </p:sp>
      <p:sp>
        <p:nvSpPr>
          <p:cNvPr id="12" name="Text 10"/>
          <p:cNvSpPr txBox="1"/>
          <p:nvPr/>
        </p:nvSpPr>
        <p:spPr>
          <a:xfrm>
            <a:off x="1028700" y="3424523"/>
            <a:ext cx="7680960" cy="377190"/>
          </a:xfrm>
          <a:prstGeom prst="rect">
            <a:avLst/>
          </a:prstGeom>
          <a:noFill/>
          <a:ln/>
        </p:spPr>
        <p:txBody>
          <a:bodyPr wrap="square" lIns="0" tIns="0" rIns="0" bIns="0" rtlCol="0" anchor="ctr"/>
          <a:lstStyle/>
          <a:p>
            <a:pPr defTabSz="685800"/>
            <a:r>
              <a:rPr lang="en-US" sz="1275" b="1" dirty="0">
                <a:solidFill>
                  <a:srgbClr val="FFFFFF"/>
                </a:solidFill>
                <a:latin typeface="Calibri" pitchFamily="34" charset="0"/>
                <a:ea typeface="Calibri" pitchFamily="34" charset="-122"/>
                <a:cs typeface="Calibri" pitchFamily="34" charset="-120"/>
              </a:rPr>
              <a:t>Controle   </a:t>
            </a:r>
            <a:r>
              <a:rPr lang="en-US" sz="1050" dirty="0">
                <a:solidFill>
                  <a:srgbClr val="CADCFC"/>
                </a:solidFill>
                <a:latin typeface="Calibri" pitchFamily="34" charset="0"/>
                <a:ea typeface="Calibri" pitchFamily="34" charset="-122"/>
                <a:cs typeface="Calibri" pitchFamily="34" charset="-120"/>
              </a:rPr>
              <a:t>Reken ná met één eigen formule (SOM.ALS) — op het tabblad Controle</a:t>
            </a:r>
            <a:endParaRPr lang="en-US" sz="1275" dirty="0">
              <a:solidFill>
                <a:prstClr val="black"/>
              </a:solidFill>
              <a:latin typeface="Calibri" panose="020F0502020204030204"/>
            </a:endParaRPr>
          </a:p>
        </p:txBody>
      </p:sp>
      <p:sp>
        <p:nvSpPr>
          <p:cNvPr id="13" name="Text 11"/>
          <p:cNvSpPr txBox="1"/>
          <p:nvPr/>
        </p:nvSpPr>
        <p:spPr>
          <a:xfrm>
            <a:off x="377190" y="4288631"/>
            <a:ext cx="8401050" cy="480060"/>
          </a:xfrm>
          <a:prstGeom prst="rect">
            <a:avLst/>
          </a:prstGeom>
          <a:noFill/>
          <a:ln/>
        </p:spPr>
        <p:txBody>
          <a:bodyPr wrap="square" lIns="0" tIns="0" rIns="0" bIns="0" rtlCol="0" anchor="ctr"/>
          <a:lstStyle/>
          <a:p>
            <a:pPr defTabSz="685800"/>
            <a:r>
              <a:rPr lang="en-US" sz="1500" b="1" i="1" dirty="0">
                <a:solidFill>
                  <a:srgbClr val="FFD966"/>
                </a:solidFill>
                <a:latin typeface="Calibri" pitchFamily="34" charset="0"/>
                <a:ea typeface="Calibri" pitchFamily="34" charset="-122"/>
                <a:cs typeface="Calibri" pitchFamily="34" charset="-120"/>
              </a:rPr>
              <a:t>Copilot is je assistent — jij blijft de controller, jij tekent ervoor.</a:t>
            </a:r>
            <a:endParaRPr lang="en-US" sz="1500" dirty="0">
              <a:solidFill>
                <a:prstClr val="black"/>
              </a:solidFill>
              <a:latin typeface="Calibri" panose="020F0502020204030204"/>
            </a:endParaRPr>
          </a:p>
        </p:txBody>
      </p:sp>
      <p:sp>
        <p:nvSpPr>
          <p:cNvPr id="14" name="Text 12"/>
          <p:cNvSpPr txBox="1"/>
          <p:nvPr/>
        </p:nvSpPr>
        <p:spPr>
          <a:xfrm>
            <a:off x="377190" y="4768691"/>
            <a:ext cx="8401050" cy="274320"/>
          </a:xfrm>
          <a:prstGeom prst="rect">
            <a:avLst/>
          </a:prstGeom>
          <a:noFill/>
          <a:ln/>
        </p:spPr>
        <p:txBody>
          <a:bodyPr wrap="square" lIns="0" tIns="0" rIns="0" bIns="0" rtlCol="0" anchor="ctr"/>
          <a:lstStyle/>
          <a:p>
            <a:pPr defTabSz="685800"/>
            <a:r>
              <a:rPr lang="en-US" sz="900" dirty="0">
                <a:solidFill>
                  <a:srgbClr val="CADCFC"/>
                </a:solidFill>
                <a:latin typeface="Calibri" pitchFamily="34" charset="0"/>
                <a:ea typeface="Calibri" pitchFamily="34" charset="-122"/>
                <a:cs typeface="Calibri" pitchFamily="34" charset="-120"/>
              </a:rPr>
              <a:t>Herhaal deze stappen op een eigen bestand: stel drie vragen en controleer de antwoorden. · NIVE 2026</a:t>
            </a:r>
            <a:endParaRPr lang="en-US" sz="900" dirty="0">
              <a:solidFill>
                <a:prstClr val="black"/>
              </a:solidFill>
              <a:latin typeface="Calibri" panose="020F050202020403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CE28ED-1BC7-0969-155C-568A8E679AF1}"/>
              </a:ext>
            </a:extLst>
          </p:cNvPr>
          <p:cNvSpPr>
            <a:spLocks noGrp="1"/>
          </p:cNvSpPr>
          <p:nvPr>
            <p:ph type="ctrTitle"/>
          </p:nvPr>
        </p:nvSpPr>
        <p:spPr>
          <a:xfrm>
            <a:off x="314858" y="1215660"/>
            <a:ext cx="6858000" cy="640572"/>
          </a:xfrm>
        </p:spPr>
        <p:txBody>
          <a:bodyPr/>
          <a:lstStyle/>
          <a:p>
            <a:r>
              <a:rPr dirty="0"/>
              <a:t>Begin morgen </a:t>
            </a:r>
            <a:r>
              <a:rPr dirty="0" err="1"/>
              <a:t>klein</a:t>
            </a:r>
            <a:endParaRPr dirty="0"/>
          </a:p>
        </p:txBody>
      </p:sp>
      <p:sp>
        <p:nvSpPr>
          <p:cNvPr id="3" name="Tijdelijke aanduiding voor tekst 2">
            <a:extLst>
              <a:ext uri="{FF2B5EF4-FFF2-40B4-BE49-F238E27FC236}">
                <a16:creationId xmlns:a16="http://schemas.microsoft.com/office/drawing/2014/main" id="{5F1D498E-5CD8-D2F7-44F5-7660DB7C5662}"/>
              </a:ext>
            </a:extLst>
          </p:cNvPr>
          <p:cNvSpPr>
            <a:spLocks noGrp="1"/>
          </p:cNvSpPr>
          <p:nvPr>
            <p:ph type="body" sz="half" idx="2"/>
          </p:nvPr>
        </p:nvSpPr>
        <p:spPr>
          <a:xfrm>
            <a:off x="192024" y="3945636"/>
            <a:ext cx="3749039" cy="685800"/>
          </a:xfrm>
        </p:spPr>
        <p:txBody>
          <a:bodyPr wrap="square"/>
          <a:lstStyle/>
          <a:p>
            <a:r>
              <a:rPr sz="1250" b="1" dirty="0"/>
              <a:t>Copilot is je </a:t>
            </a:r>
            <a:r>
              <a:rPr sz="1250" b="1" dirty="0" err="1"/>
              <a:t>assistent</a:t>
            </a:r>
            <a:r>
              <a:rPr sz="1250" b="1" dirty="0"/>
              <a:t> — </a:t>
            </a:r>
            <a:r>
              <a:rPr sz="1250" b="1" dirty="0" err="1"/>
              <a:t>jij</a:t>
            </a:r>
            <a:r>
              <a:rPr sz="1250" b="1" dirty="0"/>
              <a:t> </a:t>
            </a:r>
            <a:r>
              <a:rPr sz="1250" b="1" dirty="0" err="1"/>
              <a:t>blijft</a:t>
            </a:r>
            <a:r>
              <a:rPr sz="1250" b="1" dirty="0"/>
              <a:t> de controller, </a:t>
            </a:r>
            <a:r>
              <a:rPr sz="1250" b="1" dirty="0" err="1"/>
              <a:t>jij</a:t>
            </a:r>
            <a:r>
              <a:rPr sz="1250" b="1" dirty="0"/>
              <a:t> </a:t>
            </a:r>
            <a:r>
              <a:rPr sz="1250" b="1" dirty="0" err="1"/>
              <a:t>tekent</a:t>
            </a:r>
            <a:r>
              <a:rPr sz="1250" b="1" dirty="0"/>
              <a:t> </a:t>
            </a:r>
            <a:r>
              <a:rPr sz="1250" b="1" dirty="0" err="1"/>
              <a:t>ervoor</a:t>
            </a:r>
            <a:r>
              <a:rPr sz="1250" b="1" dirty="0"/>
              <a:t>.</a:t>
            </a:r>
            <a:endParaRPr lang="nl-NL" dirty="0"/>
          </a:p>
        </p:txBody>
      </p:sp>
      <p:sp>
        <p:nvSpPr>
          <p:cNvPr id="4" name="Tijdelijke aanduiding voor tekst 3">
            <a:extLst>
              <a:ext uri="{FF2B5EF4-FFF2-40B4-BE49-F238E27FC236}">
                <a16:creationId xmlns:a16="http://schemas.microsoft.com/office/drawing/2014/main" id="{2AC9278E-8149-2CBB-251A-18B3F47399D6}"/>
              </a:ext>
            </a:extLst>
          </p:cNvPr>
          <p:cNvSpPr>
            <a:spLocks noGrp="1"/>
          </p:cNvSpPr>
          <p:nvPr>
            <p:ph type="body" sz="half" idx="10"/>
          </p:nvPr>
        </p:nvSpPr>
        <p:spPr>
          <a:xfrm>
            <a:off x="192023" y="4684341"/>
            <a:ext cx="3749039" cy="365760"/>
          </a:xfrm>
        </p:spPr>
        <p:txBody>
          <a:bodyPr wrap="square"/>
          <a:lstStyle/>
          <a:p>
            <a:r>
              <a:rPr sz="1000" dirty="0">
                <a:solidFill>
                  <a:srgbClr val="FFFFFF"/>
                </a:solidFill>
              </a:rPr>
              <a:t>Hierna: </a:t>
            </a:r>
            <a:r>
              <a:rPr sz="1000" dirty="0" err="1">
                <a:solidFill>
                  <a:srgbClr val="FFFFFF"/>
                </a:solidFill>
              </a:rPr>
              <a:t>afsluiting</a:t>
            </a:r>
            <a:r>
              <a:rPr sz="1000" dirty="0">
                <a:solidFill>
                  <a:srgbClr val="FFFFFF"/>
                </a:solidFill>
              </a:rPr>
              <a:t> door Robbert.</a:t>
            </a:r>
            <a:endParaRPr lang="nl-NL" dirty="0"/>
          </a:p>
        </p:txBody>
      </p:sp>
      <p:sp>
        <p:nvSpPr>
          <p:cNvPr id="5" name="Tijdelijke aanduiding voor tekst 4">
            <a:extLst>
              <a:ext uri="{FF2B5EF4-FFF2-40B4-BE49-F238E27FC236}">
                <a16:creationId xmlns:a16="http://schemas.microsoft.com/office/drawing/2014/main" id="{605C7C6F-AAF4-2ED6-545B-DE5D27297962}"/>
              </a:ext>
            </a:extLst>
          </p:cNvPr>
          <p:cNvSpPr>
            <a:spLocks noGrp="1"/>
          </p:cNvSpPr>
          <p:nvPr>
            <p:ph type="body" sz="half" idx="11"/>
          </p:nvPr>
        </p:nvSpPr>
        <p:spPr>
          <a:xfrm>
            <a:off x="314858" y="2057400"/>
            <a:ext cx="5486400" cy="1783080"/>
          </a:xfrm>
        </p:spPr>
        <p:txBody>
          <a:bodyPr wrap="square"/>
          <a:lstStyle/>
          <a:p>
            <a:r>
              <a:rPr sz="1200" b="1" dirty="0">
                <a:solidFill>
                  <a:srgbClr val="FFFFFF"/>
                </a:solidFill>
              </a:rPr>
              <a:t>1.  Pak </a:t>
            </a:r>
            <a:r>
              <a:rPr sz="1200" b="1" dirty="0" err="1">
                <a:solidFill>
                  <a:srgbClr val="FFFFFF"/>
                </a:solidFill>
              </a:rPr>
              <a:t>één</a:t>
            </a:r>
            <a:r>
              <a:rPr sz="1200" b="1" dirty="0">
                <a:solidFill>
                  <a:srgbClr val="FFFFFF"/>
                </a:solidFill>
              </a:rPr>
              <a:t> eigen </a:t>
            </a:r>
            <a:r>
              <a:rPr sz="1200" b="1" dirty="0" err="1">
                <a:solidFill>
                  <a:srgbClr val="FFFFFF"/>
                </a:solidFill>
              </a:rPr>
              <a:t>bestand</a:t>
            </a:r>
            <a:endParaRPr lang="nl-NL" dirty="0"/>
          </a:p>
          <a:p>
            <a:r>
              <a:rPr sz="1200" b="1" dirty="0">
                <a:solidFill>
                  <a:srgbClr val="FFFFFF"/>
                </a:solidFill>
              </a:rPr>
              <a:t>2.  Stel </a:t>
            </a:r>
            <a:r>
              <a:rPr sz="1200" b="1" dirty="0" err="1">
                <a:solidFill>
                  <a:srgbClr val="FFFFFF"/>
                </a:solidFill>
              </a:rPr>
              <a:t>deze</a:t>
            </a:r>
            <a:r>
              <a:rPr sz="1200" b="1" dirty="0">
                <a:solidFill>
                  <a:srgbClr val="FFFFFF"/>
                </a:solidFill>
              </a:rPr>
              <a:t> </a:t>
            </a:r>
            <a:r>
              <a:rPr sz="1200" b="1" dirty="0" err="1">
                <a:solidFill>
                  <a:srgbClr val="FFFFFF"/>
                </a:solidFill>
              </a:rPr>
              <a:t>drie</a:t>
            </a:r>
            <a:r>
              <a:rPr sz="1200" b="1" dirty="0">
                <a:solidFill>
                  <a:srgbClr val="FFFFFF"/>
                </a:solidFill>
              </a:rPr>
              <a:t> </a:t>
            </a:r>
            <a:r>
              <a:rPr sz="1200" b="1" dirty="0" err="1">
                <a:solidFill>
                  <a:srgbClr val="FFFFFF"/>
                </a:solidFill>
              </a:rPr>
              <a:t>vragen</a:t>
            </a:r>
            <a:r>
              <a:rPr sz="1200" b="1" dirty="0">
                <a:solidFill>
                  <a:srgbClr val="FFFFFF"/>
                </a:solidFill>
              </a:rPr>
              <a:t>:</a:t>
            </a:r>
          </a:p>
          <a:p>
            <a:r>
              <a:rPr sz="1100" dirty="0">
                <a:solidFill>
                  <a:srgbClr val="FFFFFF"/>
                </a:solidFill>
              </a:rPr>
              <a:t>      “</a:t>
            </a:r>
            <a:r>
              <a:rPr sz="1100" dirty="0" err="1">
                <a:solidFill>
                  <a:srgbClr val="FFFFFF"/>
                </a:solidFill>
              </a:rPr>
              <a:t>Analyseer</a:t>
            </a:r>
            <a:r>
              <a:rPr sz="1100" dirty="0">
                <a:solidFill>
                  <a:srgbClr val="FFFFFF"/>
                </a:solidFill>
              </a:rPr>
              <a:t> </a:t>
            </a:r>
            <a:r>
              <a:rPr sz="1100" dirty="0" err="1">
                <a:solidFill>
                  <a:srgbClr val="FFFFFF"/>
                </a:solidFill>
              </a:rPr>
              <a:t>deze</a:t>
            </a:r>
            <a:r>
              <a:rPr sz="1100" dirty="0">
                <a:solidFill>
                  <a:srgbClr val="FFFFFF"/>
                </a:solidFill>
              </a:rPr>
              <a:t> </a:t>
            </a:r>
            <a:r>
              <a:rPr sz="1100" dirty="0" err="1">
                <a:solidFill>
                  <a:srgbClr val="FFFFFF"/>
                </a:solidFill>
              </a:rPr>
              <a:t>gegevens</a:t>
            </a:r>
            <a:r>
              <a:rPr sz="1100" dirty="0">
                <a:solidFill>
                  <a:srgbClr val="FFFFFF"/>
                </a:solidFill>
              </a:rPr>
              <a:t> </a:t>
            </a:r>
            <a:r>
              <a:rPr sz="1100" dirty="0" err="1">
                <a:solidFill>
                  <a:srgbClr val="FFFFFF"/>
                </a:solidFill>
              </a:rPr>
              <a:t>en</a:t>
            </a:r>
            <a:r>
              <a:rPr sz="1100" dirty="0">
                <a:solidFill>
                  <a:srgbClr val="FFFFFF"/>
                </a:solidFill>
              </a:rPr>
              <a:t> </a:t>
            </a:r>
            <a:r>
              <a:rPr sz="1100" dirty="0" err="1">
                <a:solidFill>
                  <a:srgbClr val="FFFFFF"/>
                </a:solidFill>
              </a:rPr>
              <a:t>geef</a:t>
            </a:r>
            <a:r>
              <a:rPr sz="1100" dirty="0">
                <a:solidFill>
                  <a:srgbClr val="FFFFFF"/>
                </a:solidFill>
              </a:rPr>
              <a:t> </a:t>
            </a:r>
            <a:r>
              <a:rPr sz="1100" dirty="0" err="1">
                <a:solidFill>
                  <a:srgbClr val="FFFFFF"/>
                </a:solidFill>
              </a:rPr>
              <a:t>drie</a:t>
            </a:r>
            <a:r>
              <a:rPr sz="1100" dirty="0">
                <a:solidFill>
                  <a:srgbClr val="FFFFFF"/>
                </a:solidFill>
              </a:rPr>
              <a:t> </a:t>
            </a:r>
            <a:r>
              <a:rPr sz="1100" dirty="0" err="1">
                <a:solidFill>
                  <a:srgbClr val="FFFFFF"/>
                </a:solidFill>
              </a:rPr>
              <a:t>inzichten</a:t>
            </a:r>
            <a:r>
              <a:rPr sz="1100" dirty="0">
                <a:solidFill>
                  <a:srgbClr val="FFFFFF"/>
                </a:solidFill>
              </a:rPr>
              <a:t>.”</a:t>
            </a:r>
          </a:p>
          <a:p>
            <a:r>
              <a:rPr sz="1100" dirty="0">
                <a:solidFill>
                  <a:srgbClr val="FFFFFF"/>
                </a:solidFill>
              </a:rPr>
              <a:t>      “Maak </a:t>
            </a:r>
            <a:r>
              <a:rPr sz="1100" dirty="0" err="1">
                <a:solidFill>
                  <a:srgbClr val="FFFFFF"/>
                </a:solidFill>
              </a:rPr>
              <a:t>een</a:t>
            </a:r>
            <a:r>
              <a:rPr sz="1100" dirty="0">
                <a:solidFill>
                  <a:srgbClr val="FFFFFF"/>
                </a:solidFill>
              </a:rPr>
              <a:t> </a:t>
            </a:r>
            <a:r>
              <a:rPr sz="1100" dirty="0" err="1">
                <a:solidFill>
                  <a:srgbClr val="FFFFFF"/>
                </a:solidFill>
              </a:rPr>
              <a:t>draaitabel</a:t>
            </a:r>
            <a:r>
              <a:rPr sz="1100" dirty="0">
                <a:solidFill>
                  <a:srgbClr val="FFFFFF"/>
                </a:solidFill>
              </a:rPr>
              <a:t> van … per </a:t>
            </a:r>
            <a:r>
              <a:rPr sz="1100" dirty="0" err="1">
                <a:solidFill>
                  <a:srgbClr val="FFFFFF"/>
                </a:solidFill>
              </a:rPr>
              <a:t>maand</a:t>
            </a:r>
            <a:r>
              <a:rPr sz="1100" dirty="0">
                <a:solidFill>
                  <a:srgbClr val="FFFFFF"/>
                </a:solidFill>
              </a:rPr>
              <a:t>.”</a:t>
            </a:r>
          </a:p>
          <a:p>
            <a:r>
              <a:rPr sz="1100" dirty="0">
                <a:solidFill>
                  <a:srgbClr val="FFFFFF"/>
                </a:solidFill>
              </a:rPr>
              <a:t>      “Welk percentage van het </a:t>
            </a:r>
            <a:r>
              <a:rPr sz="1100" dirty="0" err="1">
                <a:solidFill>
                  <a:srgbClr val="FFFFFF"/>
                </a:solidFill>
              </a:rPr>
              <a:t>totaal</a:t>
            </a:r>
            <a:r>
              <a:rPr sz="1100" dirty="0">
                <a:solidFill>
                  <a:srgbClr val="FFFFFF"/>
                </a:solidFill>
              </a:rPr>
              <a:t> is </a:t>
            </a:r>
            <a:r>
              <a:rPr sz="1100" dirty="0" err="1">
                <a:solidFill>
                  <a:srgbClr val="FFFFFF"/>
                </a:solidFill>
              </a:rPr>
              <a:t>dat</a:t>
            </a:r>
            <a:r>
              <a:rPr sz="1100" dirty="0">
                <a:solidFill>
                  <a:srgbClr val="FFFFFF"/>
                </a:solidFill>
              </a:rPr>
              <a:t>?”</a:t>
            </a:r>
          </a:p>
          <a:p>
            <a:r>
              <a:rPr sz="1200" b="1" dirty="0">
                <a:solidFill>
                  <a:srgbClr val="FFFFFF"/>
                </a:solidFill>
              </a:rPr>
              <a:t>3.  </a:t>
            </a:r>
            <a:r>
              <a:rPr sz="1200" b="1" dirty="0" err="1">
                <a:solidFill>
                  <a:srgbClr val="FFFFFF"/>
                </a:solidFill>
              </a:rPr>
              <a:t>Controleer</a:t>
            </a:r>
            <a:r>
              <a:rPr sz="1200" b="1" dirty="0">
                <a:solidFill>
                  <a:srgbClr val="FFFFFF"/>
                </a:solidFill>
              </a:rPr>
              <a:t> met </a:t>
            </a:r>
            <a:r>
              <a:rPr lang="nl-NL" sz="1200" b="1" dirty="0">
                <a:solidFill>
                  <a:srgbClr val="FFFFFF"/>
                </a:solidFill>
              </a:rPr>
              <a:t>formules</a:t>
            </a:r>
            <a:endParaRPr sz="1200" b="1" dirty="0">
              <a:solidFill>
                <a:srgbClr val="FFFFFF"/>
              </a:solidFill>
            </a:endParaRPr>
          </a:p>
        </p:txBody>
      </p:sp>
    </p:spTree>
    <p:extLst>
      <p:ext uri="{BB962C8B-B14F-4D97-AF65-F5344CB8AC3E}">
        <p14:creationId xmlns:p14="http://schemas.microsoft.com/office/powerpoint/2010/main" val="2143127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371B3-4D09-EA1E-05F6-64739CDF4D9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5A401F30-2FC0-D1E9-A7C1-E1B4645E167C}"/>
              </a:ext>
            </a:extLst>
          </p:cNvPr>
          <p:cNvSpPr>
            <a:spLocks noGrp="1"/>
          </p:cNvSpPr>
          <p:nvPr>
            <p:ph type="body" sz="half" idx="2"/>
          </p:nvPr>
        </p:nvSpPr>
        <p:spPr>
          <a:xfrm>
            <a:off x="215537" y="1182189"/>
            <a:ext cx="3611880" cy="1391942"/>
          </a:xfrm>
        </p:spPr>
        <p:txBody>
          <a:bodyPr/>
          <a:lstStyle/>
          <a:p>
            <a:r>
              <a:rPr sz="1400" b="1" dirty="0">
                <a:solidFill>
                  <a:srgbClr val="B6997D"/>
                </a:solidFill>
              </a:rPr>
              <a:t>Training “Slimmer </a:t>
            </a:r>
            <a:r>
              <a:rPr sz="1400" b="1" dirty="0" err="1">
                <a:solidFill>
                  <a:srgbClr val="B6997D"/>
                </a:solidFill>
              </a:rPr>
              <a:t>werken</a:t>
            </a:r>
            <a:r>
              <a:rPr sz="1400" b="1" dirty="0">
                <a:solidFill>
                  <a:srgbClr val="B6997D"/>
                </a:solidFill>
              </a:rPr>
              <a:t> in Excel met Copilot”</a:t>
            </a:r>
            <a:endParaRPr lang="nl-NL" dirty="0"/>
          </a:p>
        </p:txBody>
      </p:sp>
      <p:pic>
        <p:nvPicPr>
          <p:cNvPr id="9" name="Afbeelding 8">
            <a:extLst>
              <a:ext uri="{FF2B5EF4-FFF2-40B4-BE49-F238E27FC236}">
                <a16:creationId xmlns:a16="http://schemas.microsoft.com/office/drawing/2014/main" id="{A2B98E6E-CAA4-8BA1-3C66-469625970591}"/>
              </a:ext>
            </a:extLst>
          </p:cNvPr>
          <p:cNvPicPr>
            <a:picLocks noChangeAspect="1"/>
          </p:cNvPicPr>
          <p:nvPr/>
        </p:nvPicPr>
        <p:blipFill>
          <a:blip r:embed="rId3"/>
          <a:stretch>
            <a:fillRect/>
          </a:stretch>
        </p:blipFill>
        <p:spPr>
          <a:xfrm>
            <a:off x="3827417" y="979715"/>
            <a:ext cx="5046798" cy="4056016"/>
          </a:xfrm>
          <a:prstGeom prst="rect">
            <a:avLst/>
          </a:prstGeom>
        </p:spPr>
      </p:pic>
    </p:spTree>
    <p:extLst>
      <p:ext uri="{BB962C8B-B14F-4D97-AF65-F5344CB8AC3E}">
        <p14:creationId xmlns:p14="http://schemas.microsoft.com/office/powerpoint/2010/main" val="1270599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1002B-2080-D31C-476A-60ED2952AC09}"/>
              </a:ext>
            </a:extLst>
          </p:cNvPr>
          <p:cNvSpPr>
            <a:spLocks noGrp="1"/>
          </p:cNvSpPr>
          <p:nvPr>
            <p:ph type="title"/>
          </p:nvPr>
        </p:nvSpPr>
        <p:spPr/>
        <p:txBody>
          <a:bodyPr/>
          <a:lstStyle/>
          <a:p>
            <a:r>
              <a:t>Verder met Copilot in Excel?</a:t>
            </a:r>
          </a:p>
        </p:txBody>
      </p:sp>
      <p:sp>
        <p:nvSpPr>
          <p:cNvPr id="3" name="Tijdelijke aanduiding voor tekst 2">
            <a:extLst>
              <a:ext uri="{FF2B5EF4-FFF2-40B4-BE49-F238E27FC236}">
                <a16:creationId xmlns:a16="http://schemas.microsoft.com/office/drawing/2014/main" id="{1A813E82-5D47-4DF1-516D-8E01C9C4BDD7}"/>
              </a:ext>
            </a:extLst>
          </p:cNvPr>
          <p:cNvSpPr>
            <a:spLocks noGrp="1"/>
          </p:cNvSpPr>
          <p:nvPr>
            <p:ph type="body" sz="half" idx="2"/>
          </p:nvPr>
        </p:nvSpPr>
        <p:spPr>
          <a:xfrm>
            <a:off x="320040" y="1998617"/>
            <a:ext cx="5212080" cy="0"/>
          </a:xfrm>
        </p:spPr>
        <p:txBody>
          <a:bodyPr/>
          <a:lstStyle/>
          <a:p>
            <a:r>
              <a:rPr sz="1400" b="1" dirty="0">
                <a:solidFill>
                  <a:srgbClr val="B6997D"/>
                </a:solidFill>
              </a:rPr>
              <a:t>Training “Slimmer </a:t>
            </a:r>
            <a:r>
              <a:rPr sz="1400" b="1" dirty="0" err="1">
                <a:solidFill>
                  <a:srgbClr val="B6997D"/>
                </a:solidFill>
              </a:rPr>
              <a:t>werken</a:t>
            </a:r>
            <a:r>
              <a:rPr sz="1400" b="1" dirty="0">
                <a:solidFill>
                  <a:srgbClr val="B6997D"/>
                </a:solidFill>
              </a:rPr>
              <a:t> in Excel met Copilot” — NIVE</a:t>
            </a:r>
            <a:endParaRPr lang="nl-NL" dirty="0"/>
          </a:p>
          <a:p>
            <a:endParaRPr lang="nl-NL" dirty="0"/>
          </a:p>
          <a:p>
            <a:r>
              <a:rPr sz="1100" dirty="0"/>
              <a:t>Een hele </a:t>
            </a:r>
            <a:r>
              <a:rPr sz="1100" dirty="0" err="1"/>
              <a:t>dag</a:t>
            </a:r>
            <a:r>
              <a:rPr sz="1100" dirty="0"/>
              <a:t> hands-on met de </a:t>
            </a:r>
            <a:r>
              <a:rPr sz="1100" dirty="0" err="1"/>
              <a:t>Meridiaan</a:t>
            </a:r>
            <a:r>
              <a:rPr sz="1100" dirty="0"/>
              <a:t>-casus: prompts, </a:t>
            </a:r>
            <a:r>
              <a:rPr sz="1100" dirty="0" err="1"/>
              <a:t>draaitabellen</a:t>
            </a:r>
            <a:r>
              <a:rPr sz="1100" dirty="0"/>
              <a:t>, </a:t>
            </a:r>
            <a:r>
              <a:rPr sz="1100" dirty="0" err="1"/>
              <a:t>rapportages</a:t>
            </a:r>
            <a:r>
              <a:rPr sz="1100" dirty="0"/>
              <a:t> — </a:t>
            </a:r>
            <a:r>
              <a:rPr sz="1100" dirty="0" err="1"/>
              <a:t>en</a:t>
            </a:r>
            <a:r>
              <a:rPr sz="1100" dirty="0"/>
              <a:t> het </a:t>
            </a:r>
            <a:r>
              <a:rPr sz="1100" dirty="0" err="1"/>
              <a:t>controlecriterium</a:t>
            </a:r>
            <a:r>
              <a:rPr sz="1100" dirty="0"/>
              <a:t> </a:t>
            </a:r>
            <a:r>
              <a:rPr sz="1100" dirty="0" err="1"/>
              <a:t>uit</a:t>
            </a:r>
            <a:r>
              <a:rPr sz="1100" dirty="0"/>
              <a:t> </a:t>
            </a:r>
            <a:r>
              <a:rPr sz="1100" dirty="0" err="1"/>
              <a:t>dit</a:t>
            </a:r>
            <a:r>
              <a:rPr sz="1100" dirty="0"/>
              <a:t> webinar, in elk </a:t>
            </a:r>
            <a:r>
              <a:rPr sz="1100" dirty="0" err="1"/>
              <a:t>hoofdstuk</a:t>
            </a:r>
            <a:r>
              <a:rPr sz="1100" dirty="0"/>
              <a:t>.</a:t>
            </a:r>
          </a:p>
          <a:p>
            <a:endParaRPr sz="1100" dirty="0"/>
          </a:p>
          <a:p>
            <a:r>
              <a:rPr b="1" dirty="0"/>
              <a:t>Datum:  </a:t>
            </a:r>
            <a:r>
              <a:rPr lang="nl-NL" b="1" dirty="0"/>
              <a:t>27 oktober 2026</a:t>
            </a:r>
            <a:endParaRPr b="1" dirty="0">
              <a:solidFill>
                <a:srgbClr val="B6997D"/>
              </a:solidFill>
            </a:endParaRPr>
          </a:p>
          <a:p>
            <a:r>
              <a:rPr b="1" dirty="0" err="1"/>
              <a:t>Aanmelden</a:t>
            </a:r>
            <a:r>
              <a:rPr b="1" dirty="0"/>
              <a:t>:  </a:t>
            </a:r>
            <a:r>
              <a:rPr dirty="0"/>
              <a:t>scan de QR-code of </a:t>
            </a:r>
            <a:r>
              <a:rPr dirty="0" err="1"/>
              <a:t>kijk</a:t>
            </a:r>
            <a:r>
              <a:rPr dirty="0"/>
              <a:t> op </a:t>
            </a:r>
            <a:r>
              <a:rPr dirty="0" err="1"/>
              <a:t>nive</a:t>
            </a:r>
            <a:r>
              <a:rPr lang="nl-NL" dirty="0"/>
              <a:t>opleidingen</a:t>
            </a:r>
            <a:r>
              <a:rPr dirty="0"/>
              <a:t>.nl</a:t>
            </a:r>
          </a:p>
        </p:txBody>
      </p:sp>
      <p:sp>
        <p:nvSpPr>
          <p:cNvPr id="4" name="Rectangle 3"/>
          <p:cNvSpPr/>
          <p:nvPr/>
        </p:nvSpPr>
        <p:spPr>
          <a:xfrm>
            <a:off x="6812280" y="1828800"/>
            <a:ext cx="1828800" cy="1828800"/>
          </a:xfrm>
          <a:prstGeom prst="rect">
            <a:avLst/>
          </a:prstGeom>
          <a:noFill/>
          <a:ln w="15875">
            <a:solidFill>
              <a:srgbClr val="00236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1200" b="1" dirty="0">
              <a:solidFill>
                <a:srgbClr val="00236A"/>
              </a:solidFill>
            </a:endParaRPr>
          </a:p>
        </p:txBody>
      </p:sp>
      <p:sp>
        <p:nvSpPr>
          <p:cNvPr id="5" name="TextBox 4"/>
          <p:cNvSpPr txBox="1"/>
          <p:nvPr/>
        </p:nvSpPr>
        <p:spPr>
          <a:xfrm>
            <a:off x="7264053" y="3730752"/>
            <a:ext cx="925253" cy="230832"/>
          </a:xfrm>
          <a:prstGeom prst="rect">
            <a:avLst/>
          </a:prstGeom>
          <a:noFill/>
        </p:spPr>
        <p:txBody>
          <a:bodyPr wrap="none">
            <a:spAutoFit/>
          </a:bodyPr>
          <a:lstStyle/>
          <a:p>
            <a:pPr algn="ctr"/>
            <a:r>
              <a:rPr sz="900" i="1" dirty="0">
                <a:solidFill>
                  <a:srgbClr val="00236A"/>
                </a:solidFill>
              </a:rPr>
              <a:t>link </a:t>
            </a:r>
            <a:r>
              <a:rPr sz="900" i="1" dirty="0" err="1">
                <a:solidFill>
                  <a:srgbClr val="00236A"/>
                </a:solidFill>
              </a:rPr>
              <a:t>naar</a:t>
            </a:r>
            <a:r>
              <a:rPr sz="900" i="1" dirty="0">
                <a:solidFill>
                  <a:srgbClr val="00236A"/>
                </a:solidFill>
              </a:rPr>
              <a:t> de </a:t>
            </a:r>
            <a:r>
              <a:rPr lang="nl-NL" sz="900" i="1" dirty="0">
                <a:solidFill>
                  <a:srgbClr val="00236A"/>
                </a:solidFill>
              </a:rPr>
              <a:t>site</a:t>
            </a:r>
            <a:endParaRPr sz="900" i="1" dirty="0">
              <a:solidFill>
                <a:srgbClr val="00236A"/>
              </a:solidFill>
            </a:endParaRPr>
          </a:p>
        </p:txBody>
      </p:sp>
      <p:pic>
        <p:nvPicPr>
          <p:cNvPr id="7" name="Afbeelding 6">
            <a:extLst>
              <a:ext uri="{FF2B5EF4-FFF2-40B4-BE49-F238E27FC236}">
                <a16:creationId xmlns:a16="http://schemas.microsoft.com/office/drawing/2014/main" id="{50D76313-586D-CD21-9FC3-758093632FEE}"/>
              </a:ext>
            </a:extLst>
          </p:cNvPr>
          <p:cNvPicPr>
            <a:picLocks noChangeAspect="1"/>
          </p:cNvPicPr>
          <p:nvPr/>
        </p:nvPicPr>
        <p:blipFill>
          <a:blip r:embed="rId3"/>
          <a:stretch>
            <a:fillRect/>
          </a:stretch>
        </p:blipFill>
        <p:spPr>
          <a:xfrm>
            <a:off x="6848203" y="1856903"/>
            <a:ext cx="1756954" cy="1772594"/>
          </a:xfrm>
          <a:prstGeom prst="rect">
            <a:avLst/>
          </a:prstGeom>
        </p:spPr>
      </p:pic>
    </p:spTree>
    <p:extLst>
      <p:ext uri="{BB962C8B-B14F-4D97-AF65-F5344CB8AC3E}">
        <p14:creationId xmlns:p14="http://schemas.microsoft.com/office/powerpoint/2010/main" val="211620303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iVE23-PowerPoint_12072023" id="{0C7F2984-D870-4AF5-A29F-5147E6ED4E32}" vid="{A851C6C5-91CB-4FA3-8A13-E15F590F2F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c3bc4f-94f1-48b4-b5ae-7b45f26c2622" xsi:nil="true"/>
    <Padnaam xmlns="990518ad-188c-471b-be10-87ec5abaf43b" xsi:nil="true"/>
    <lcf76f155ced4ddcb4097134ff3c332f xmlns="990518ad-188c-471b-be10-87ec5abaf43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3CA81B0655F74C9003CB3034B42DA3" ma:contentTypeVersion="20" ma:contentTypeDescription="Een nieuw document maken." ma:contentTypeScope="" ma:versionID="a649837fb715911e7bc04a1090e5f992">
  <xsd:schema xmlns:xsd="http://www.w3.org/2001/XMLSchema" xmlns:xs="http://www.w3.org/2001/XMLSchema" xmlns:p="http://schemas.microsoft.com/office/2006/metadata/properties" xmlns:ns2="990518ad-188c-471b-be10-87ec5abaf43b" xmlns:ns3="02c3bc4f-94f1-48b4-b5ae-7b45f26c2622" targetNamespace="http://schemas.microsoft.com/office/2006/metadata/properties" ma:root="true" ma:fieldsID="681583202927550a2d47f6a1c2534944" ns2:_="" ns3:_="">
    <xsd:import namespace="990518ad-188c-471b-be10-87ec5abaf43b"/>
    <xsd:import namespace="02c3bc4f-94f1-48b4-b5ae-7b45f26c26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2:Padnaam"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0518ad-188c-471b-be10-87ec5abaf4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Padnaam" ma:index="21" nillable="true" ma:displayName="Padnaam" ma:description="Padnaam" ma:list="{990518ad-188c-471b-be10-87ec5abaf43b}" ma:internalName="Padnaam" ma:showField="MediaServiceLocation">
      <xsd:simpleType>
        <xsd:restriction base="dms:Lookup"/>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954ab9e5-cdb8-4bbe-bb20-3fcc0c3f5e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c3bc4f-94f1-48b4-b5ae-7b45f26c2622"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4" nillable="true" ma:displayName="Taxonomy Catch All Column" ma:hidden="true" ma:list="{a8baf7e4-ab30-4d8d-a73d-10e1c3b62a76}" ma:internalName="TaxCatchAll" ma:showField="CatchAllData" ma:web="02c3bc4f-94f1-48b4-b5ae-7b45f26c2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450950-16EB-42E0-95E8-A071C3EF0AD9}">
  <ds:schemaRefs>
    <ds:schemaRef ds:uri="http://schemas.microsoft.com/office/2006/metadata/properties"/>
    <ds:schemaRef ds:uri="http://schemas.microsoft.com/office/infopath/2007/PartnerControls"/>
    <ds:schemaRef ds:uri="02c3bc4f-94f1-48b4-b5ae-7b45f26c2622"/>
    <ds:schemaRef ds:uri="990518ad-188c-471b-be10-87ec5abaf43b"/>
  </ds:schemaRefs>
</ds:datastoreItem>
</file>

<file path=customXml/itemProps2.xml><?xml version="1.0" encoding="utf-8"?>
<ds:datastoreItem xmlns:ds="http://schemas.openxmlformats.org/officeDocument/2006/customXml" ds:itemID="{E0C0B191-8A18-462F-BF54-98276A76C5CB}">
  <ds:schemaRefs>
    <ds:schemaRef ds:uri="http://schemas.microsoft.com/sharepoint/v3/contenttype/forms"/>
  </ds:schemaRefs>
</ds:datastoreItem>
</file>

<file path=customXml/itemProps3.xml><?xml version="1.0" encoding="utf-8"?>
<ds:datastoreItem xmlns:ds="http://schemas.openxmlformats.org/officeDocument/2006/customXml" ds:itemID="{2C3365AC-98DD-4FC1-B5B2-7D771FC96E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0518ad-188c-471b-be10-87ec5abaf43b"/>
    <ds:schemaRef ds:uri="02c3bc4f-94f1-48b4-b5ae-7b45f26c2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NiVE23-PowerPoint-template</Template>
  <TotalTime>27</TotalTime>
  <Words>3780</Words>
  <Application>Microsoft Office PowerPoint</Application>
  <PresentationFormat>Aangepast</PresentationFormat>
  <Paragraphs>215</Paragraphs>
  <Slides>26</Slides>
  <Notes>26</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26</vt:i4>
      </vt:variant>
    </vt:vector>
  </HeadingPairs>
  <TitlesOfParts>
    <vt:vector size="34" baseType="lpstr">
      <vt:lpstr>Aptos</vt:lpstr>
      <vt:lpstr>Arial</vt:lpstr>
      <vt:lpstr>Calibri</vt:lpstr>
      <vt:lpstr>CircularXX</vt:lpstr>
      <vt:lpstr>CircularXX Book</vt:lpstr>
      <vt:lpstr>Consolas</vt:lpstr>
      <vt:lpstr>Kantoorthema</vt:lpstr>
      <vt:lpstr>Office Theme</vt:lpstr>
      <vt:lpstr>Slimmer werken met AI en Copilot in Excel</vt:lpstr>
      <vt:lpstr>Programma voor het komende uur</vt:lpstr>
      <vt:lpstr>Wat is AI — en wat niet</vt:lpstr>
      <vt:lpstr>Copilot Basic vs Premium — in deze groep zitten beide</vt:lpstr>
      <vt:lpstr>Copilot Basic vs Premium — in deze groep zitten beide</vt:lpstr>
      <vt:lpstr>Welke Copilot heb ik?</vt:lpstr>
      <vt:lpstr>1 · Zo ondersteunt Copilot je dagelijkse Excel-werk (Premium)</vt:lpstr>
      <vt:lpstr>2 · Deze analyses en rapportages maak je sneller (Premium)</vt:lpstr>
      <vt:lpstr>3 · Wanneer voegt Copilot waarde toe — en wanneer blijf je kritisch? </vt:lpstr>
      <vt:lpstr>Het geheim: de promptformule R-T-I-O-C</vt:lpstr>
      <vt:lpstr>De live demo</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Begin morgen klein</vt:lpstr>
      <vt:lpstr>PowerPoint-presentatie</vt:lpstr>
      <vt:lpstr>Verder met Copilot in Excel?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Eline Ketelaars (NIVE)</dc:creator>
  <cp:lastModifiedBy>John Smits</cp:lastModifiedBy>
  <cp:revision>5</cp:revision>
  <dcterms:created xsi:type="dcterms:W3CDTF">2023-11-02T07:20:57Z</dcterms:created>
  <dcterms:modified xsi:type="dcterms:W3CDTF">2026-09-20T14:17:19Z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0x010100BB3CA81B0655F74C9003CB3034B42DA3</vt:lpwstr>
  </property>
  <property fmtid="{D5CDD505-2E9C-101B-9397-08002B2CF9AE}" pid="3" name="MediaServiceImageTags">
    <vt:lpwstr/>
  </property>
</Properties>
</file>